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5"/>
  </p:sldMasterIdLst>
  <p:notesMasterIdLst>
    <p:notesMasterId r:id="rId10"/>
  </p:notesMasterIdLst>
  <p:handoutMasterIdLst>
    <p:handoutMasterId r:id="rId11"/>
  </p:handoutMasterIdLst>
  <p:sldIdLst>
    <p:sldId id="259" r:id="rId6"/>
    <p:sldId id="257" r:id="rId7"/>
    <p:sldId id="263" r:id="rId8"/>
    <p:sldId id="260" r:id="rId9"/>
  </p:sldIdLst>
  <p:sldSz cx="10691813" cy="7559675"/>
  <p:notesSz cx="9296400" cy="7010400"/>
  <p:custDataLst>
    <p:tags r:id="rId12"/>
  </p:custDataLst>
  <p:defaultTextStyle>
    <a:defPPr>
      <a:defRPr lang="de-DE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016ACC-DB97-4AF5-A490-BECD2F531FE1}" v="20" dt="2021-11-23T16:32:58.7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621" autoAdjust="0"/>
    <p:restoredTop sz="94223" autoAdjust="0"/>
  </p:normalViewPr>
  <p:slideViewPr>
    <p:cSldViewPr snapToGrid="0" showGuides="1">
      <p:cViewPr varScale="1">
        <p:scale>
          <a:sx n="75" d="100"/>
          <a:sy n="75" d="100"/>
        </p:scale>
        <p:origin x="1550" y="53"/>
      </p:cViewPr>
      <p:guideLst/>
    </p:cSldViewPr>
  </p:slideViewPr>
  <p:outlineViewPr>
    <p:cViewPr>
      <p:scale>
        <a:sx n="33" d="100"/>
        <a:sy n="33" d="100"/>
      </p:scale>
      <p:origin x="0" y="-1287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8" d="100"/>
        <a:sy n="68" d="100"/>
      </p:scale>
      <p:origin x="0" y="-12240"/>
    </p:cViewPr>
  </p:sorterViewPr>
  <p:notesViewPr>
    <p:cSldViewPr snapToGrid="0" showGuides="1">
      <p:cViewPr varScale="1">
        <p:scale>
          <a:sx n="122" d="100"/>
          <a:sy n="122" d="100"/>
        </p:scale>
        <p:origin x="491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gs" Target="tags/tag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F6C6B04-9E6D-40DE-8EA1-B9649BC90B14}" type="datetimeFigureOut">
              <a:rPr lang="de-DE" smtClean="0"/>
              <a:t>31.05.2023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5DF67D7-BA63-4A6B-994A-F20B402AAC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8730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B57C789-CA9F-4CC8-9066-2F2B603111B2}" type="datetimeFigureOut">
              <a:rPr lang="de-DE" smtClean="0"/>
              <a:t>31.05.2023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789238" y="525463"/>
            <a:ext cx="3717925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7922080-6DDB-4DAF-821D-ECA13D29AB1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6724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28594" indent="-228594" algn="l" defTabSz="1219170" rtl="0" eaLnBrk="1" latinLnBrk="0" hangingPunct="1">
      <a:buFont typeface="Arial" panose="020B0604020202020204" pitchFamily="34" charset="0"/>
      <a:buChar char="•"/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78355" indent="-228594" algn="l" defTabSz="1219170" rtl="0" eaLnBrk="1" latinLnBrk="0" hangingPunct="1">
      <a:buFont typeface="Arial" panose="020B0604020202020204" pitchFamily="34" charset="0"/>
      <a:buChar char="•"/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719649" indent="-228594" algn="l" defTabSz="1219170" rtl="0" eaLnBrk="1" latinLnBrk="0" hangingPunct="1">
      <a:buFont typeface="Arial" panose="020B0604020202020204" pitchFamily="34" charset="0"/>
      <a:buChar char="•"/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958827" indent="-228594" algn="l" defTabSz="1219170" rtl="0" eaLnBrk="1" latinLnBrk="0" hangingPunct="1">
      <a:buFont typeface="Arial" panose="020B0604020202020204" pitchFamily="34" charset="0"/>
      <a:buChar char="•"/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198003" indent="-228594" algn="l" defTabSz="1219170" rtl="0" eaLnBrk="1" latinLnBrk="0" hangingPunct="1">
      <a:buFont typeface="Arial" panose="020B0604020202020204" pitchFamily="34" charset="0"/>
      <a:buChar char="•"/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 and colored area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7"/>
          <p:cNvSpPr/>
          <p:nvPr userDrawn="1"/>
        </p:nvSpPr>
        <p:spPr>
          <a:xfrm>
            <a:off x="7201252" y="1"/>
            <a:ext cx="3490562" cy="7559675"/>
          </a:xfrm>
          <a:custGeom>
            <a:avLst/>
            <a:gdLst>
              <a:gd name="connsiteX0" fmla="*/ 3629319 w 5724128"/>
              <a:gd name="connsiteY0" fmla="*/ 45244 h 5143500"/>
              <a:gd name="connsiteX1" fmla="*/ 5724128 w 5724128"/>
              <a:gd name="connsiteY1" fmla="*/ 0 h 5143500"/>
              <a:gd name="connsiteX2" fmla="*/ 5724128 w 5724128"/>
              <a:gd name="connsiteY2" fmla="*/ 5143500 h 5143500"/>
              <a:gd name="connsiteX3" fmla="*/ 0 w 5724128"/>
              <a:gd name="connsiteY3" fmla="*/ 5143500 h 5143500"/>
              <a:gd name="connsiteX4" fmla="*/ 3629319 w 5724128"/>
              <a:gd name="connsiteY4" fmla="*/ 45244 h 5143500"/>
              <a:gd name="connsiteX0" fmla="*/ 4342866 w 5724128"/>
              <a:gd name="connsiteY0" fmla="*/ 0 h 5143500"/>
              <a:gd name="connsiteX1" fmla="*/ 5724128 w 5724128"/>
              <a:gd name="connsiteY1" fmla="*/ 0 h 5143500"/>
              <a:gd name="connsiteX2" fmla="*/ 5724128 w 5724128"/>
              <a:gd name="connsiteY2" fmla="*/ 5143500 h 5143500"/>
              <a:gd name="connsiteX3" fmla="*/ 0 w 5724128"/>
              <a:gd name="connsiteY3" fmla="*/ 5143500 h 5143500"/>
              <a:gd name="connsiteX4" fmla="*/ 4342866 w 5724128"/>
              <a:gd name="connsiteY4" fmla="*/ 0 h 5143500"/>
              <a:gd name="connsiteX0" fmla="*/ 4342866 w 5724128"/>
              <a:gd name="connsiteY0" fmla="*/ 0 h 5143500"/>
              <a:gd name="connsiteX1" fmla="*/ 5724128 w 5724128"/>
              <a:gd name="connsiteY1" fmla="*/ 0 h 5143500"/>
              <a:gd name="connsiteX2" fmla="*/ 5724128 w 5724128"/>
              <a:gd name="connsiteY2" fmla="*/ 5143500 h 5143500"/>
              <a:gd name="connsiteX3" fmla="*/ 0 w 5724128"/>
              <a:gd name="connsiteY3" fmla="*/ 5143500 h 5143500"/>
              <a:gd name="connsiteX4" fmla="*/ 4342866 w 5724128"/>
              <a:gd name="connsiteY4" fmla="*/ 0 h 5143500"/>
              <a:gd name="connsiteX0" fmla="*/ 4342866 w 5724128"/>
              <a:gd name="connsiteY0" fmla="*/ 0 h 5143500"/>
              <a:gd name="connsiteX1" fmla="*/ 5724128 w 5724128"/>
              <a:gd name="connsiteY1" fmla="*/ 0 h 5143500"/>
              <a:gd name="connsiteX2" fmla="*/ 5724128 w 5724128"/>
              <a:gd name="connsiteY2" fmla="*/ 5143500 h 5143500"/>
              <a:gd name="connsiteX3" fmla="*/ 0 w 5724128"/>
              <a:gd name="connsiteY3" fmla="*/ 5143500 h 5143500"/>
              <a:gd name="connsiteX4" fmla="*/ 4342866 w 5724128"/>
              <a:gd name="connsiteY4" fmla="*/ 0 h 5143500"/>
              <a:gd name="connsiteX0" fmla="*/ 0 w 5724128"/>
              <a:gd name="connsiteY0" fmla="*/ 5143500 h 5143500"/>
              <a:gd name="connsiteX1" fmla="*/ 5724128 w 5724128"/>
              <a:gd name="connsiteY1" fmla="*/ 0 h 5143500"/>
              <a:gd name="connsiteX2" fmla="*/ 5724128 w 5724128"/>
              <a:gd name="connsiteY2" fmla="*/ 5143500 h 5143500"/>
              <a:gd name="connsiteX3" fmla="*/ 0 w 5724128"/>
              <a:gd name="connsiteY3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24128" h="5143500">
                <a:moveTo>
                  <a:pt x="0" y="5143500"/>
                </a:moveTo>
                <a:lnTo>
                  <a:pt x="5724128" y="0"/>
                </a:lnTo>
                <a:lnTo>
                  <a:pt x="5724128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6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0434" y="1755177"/>
            <a:ext cx="7576875" cy="4882290"/>
          </a:xfrm>
        </p:spPr>
        <p:txBody>
          <a:bodyPr/>
          <a:lstStyle>
            <a:lvl1pPr>
              <a:spcBef>
                <a:spcPts val="877"/>
              </a:spcBef>
              <a:defRPr/>
            </a:lvl1pPr>
            <a:lvl2pPr>
              <a:spcBef>
                <a:spcPts val="526"/>
              </a:spcBef>
              <a:defRPr/>
            </a:lvl2pPr>
            <a:lvl3pPr>
              <a:spcBef>
                <a:spcPts val="526"/>
              </a:spcBef>
              <a:defRPr/>
            </a:lvl3pPr>
            <a:lvl4pPr>
              <a:spcBef>
                <a:spcPts val="526"/>
              </a:spcBef>
              <a:defRPr/>
            </a:lvl4pPr>
            <a:lvl5pPr>
              <a:spcBef>
                <a:spcPts val="526"/>
              </a:spcBef>
              <a:defRPr/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9660166" y="7123024"/>
            <a:ext cx="249078" cy="295938"/>
          </a:xfrm>
          <a:prstGeom prst="rect">
            <a:avLst/>
          </a:prstGeom>
        </p:spPr>
        <p:txBody>
          <a:bodyPr/>
          <a:lstStyle/>
          <a:p>
            <a:fld id="{2B4178FD-43BF-4968-A299-3450DC0CDF97}" type="slidenum">
              <a:rPr lang="en-US" noProof="0" smtClean="0"/>
              <a:t>‹#›</a:t>
            </a:fld>
            <a:endParaRPr lang="en-US" noProof="0" dirty="0"/>
          </a:p>
        </p:txBody>
      </p:sp>
      <p:pic>
        <p:nvPicPr>
          <p:cNvPr id="8" name="Bild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29391" y="7129850"/>
            <a:ext cx="126845" cy="23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537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Onl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9660165" y="7123025"/>
            <a:ext cx="255564" cy="269997"/>
          </a:xfrm>
          <a:prstGeom prst="rect">
            <a:avLst/>
          </a:prstGeom>
        </p:spPr>
        <p:txBody>
          <a:bodyPr/>
          <a:lstStyle/>
          <a:p>
            <a:fld id="{2B4178FD-43BF-4968-A299-3450DC0CDF97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77973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theme" Target="../theme/theme1.xml"/><Relationship Id="rId7" Type="http://schemas.openxmlformats.org/officeDocument/2006/relationships/tags" Target="../tags/tag5.xml"/><Relationship Id="rId12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4.xml"/><Relationship Id="rId11" Type="http://schemas.openxmlformats.org/officeDocument/2006/relationships/image" Target="../media/image3.emf"/><Relationship Id="rId5" Type="http://schemas.openxmlformats.org/officeDocument/2006/relationships/tags" Target="../tags/tag3.xml"/><Relationship Id="rId10" Type="http://schemas.openxmlformats.org/officeDocument/2006/relationships/image" Target="../media/image2.emf"/><Relationship Id="rId4" Type="http://schemas.openxmlformats.org/officeDocument/2006/relationships/tags" Target="../tags/tag2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481948611"/>
              </p:ext>
            </p:extLst>
          </p:nvPr>
        </p:nvGraphicFramePr>
        <p:xfrm>
          <a:off x="1393" y="1751"/>
          <a:ext cx="1392" cy="1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482" imgH="481" progId="TCLayout.ActiveDocument.1">
                  <p:embed/>
                </p:oleObj>
              </mc:Choice>
              <mc:Fallback>
                <p:oleObj name="think-cell Slide" r:id="rId8" imgW="482" imgH="481" progId="TCLayout.ActiveDocument.1">
                  <p:embed/>
                  <p:pic>
                    <p:nvPicPr>
                      <p:cNvPr id="8" name="Object 7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93" y="1751"/>
                        <a:ext cx="1392" cy="17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20435" y="416390"/>
            <a:ext cx="9850439" cy="110124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20434" y="1755177"/>
            <a:ext cx="9850946" cy="488229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/>
              <a:t>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660164" y="7123024"/>
            <a:ext cx="296071" cy="24599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1">
                <a:solidFill>
                  <a:schemeClr val="tx1"/>
                </a:solidFill>
              </a:defRPr>
            </a:lvl1pPr>
          </a:lstStyle>
          <a:p>
            <a:fld id="{2B4178FD-43BF-4968-A299-3450DC0CDF9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487" y="7129338"/>
            <a:ext cx="757688" cy="226290"/>
          </a:xfrm>
          <a:prstGeom prst="rect">
            <a:avLst/>
          </a:prstGeom>
        </p:spPr>
      </p:pic>
      <p:pic>
        <p:nvPicPr>
          <p:cNvPr id="4" name="Bild 3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9829391" y="7129850"/>
            <a:ext cx="126845" cy="239164"/>
          </a:xfrm>
          <a:prstGeom prst="rect">
            <a:avLst/>
          </a:prstGeom>
        </p:spPr>
      </p:pic>
      <p:sp>
        <p:nvSpPr>
          <p:cNvPr id="7" name="empower - DO NOT DELETE!!!" hidden="1"/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3" dirty="0" err="1">
              <a:solidFill>
                <a:schemeClr val="tx1"/>
              </a:solidFill>
            </a:endParaRPr>
          </a:p>
        </p:txBody>
      </p:sp>
      <p:graphicFrame>
        <p:nvGraphicFramePr>
          <p:cNvPr id="10" name="Object 9" hidden="1"/>
          <p:cNvGraphicFramePr>
            <a:graphicFrameLocks noChangeAspect="1"/>
          </p:cNvGraphicFramePr>
          <p:nvPr userDrawn="1"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1373778270"/>
              </p:ext>
            </p:extLst>
          </p:nvPr>
        </p:nvGraphicFramePr>
        <p:xfrm>
          <a:off x="135041" y="169744"/>
          <a:ext cx="1392" cy="1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482" imgH="481" progId="TCLayout.ActiveDocument.1">
                  <p:embed/>
                </p:oleObj>
              </mc:Choice>
              <mc:Fallback>
                <p:oleObj name="think-cell Slide" r:id="rId12" imgW="482" imgH="481" progId="TCLayout.ActiveDocument.1">
                  <p:embed/>
                  <p:pic>
                    <p:nvPicPr>
                      <p:cNvPr id="10" name="Object 9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5041" y="169744"/>
                        <a:ext cx="1392" cy="17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empower - DO NOT DELETE!!!" hidden="1"/>
          <p:cNvSpPr/>
          <p:nvPr userDrawn="1">
            <p:custDataLst>
              <p:tags r:id="rId7"/>
            </p:custDataLst>
          </p:nvPr>
        </p:nvSpPr>
        <p:spPr>
          <a:xfrm>
            <a:off x="0" y="0"/>
            <a:ext cx="0" cy="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3" dirty="0" err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650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14" r:id="rId2"/>
  </p:sldLayoutIdLst>
  <p:hf hdr="0" dt="0"/>
  <p:txStyles>
    <p:titleStyle>
      <a:lvl1pPr algn="l" defTabSz="1069267" rtl="0" eaLnBrk="1" latinLnBrk="0" hangingPunct="1">
        <a:lnSpc>
          <a:spcPts val="2868"/>
        </a:lnSpc>
        <a:spcBef>
          <a:spcPct val="0"/>
        </a:spcBef>
        <a:buNone/>
        <a:defRPr sz="2631" kern="1200" cap="all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11543" indent="-211543" algn="l" defTabSz="1069267" rtl="0" eaLnBrk="1" latinLnBrk="0" hangingPunct="1">
        <a:lnSpc>
          <a:spcPct val="107000"/>
        </a:lnSpc>
        <a:spcBef>
          <a:spcPts val="877"/>
        </a:spcBef>
        <a:buClr>
          <a:schemeClr val="accent4">
            <a:lumMod val="60000"/>
            <a:lumOff val="40000"/>
          </a:schemeClr>
        </a:buClr>
        <a:buFont typeface="Arial" panose="020B0604020202020204" pitchFamily="34" charset="0"/>
        <a:buChar char="•"/>
        <a:defRPr sz="1580" kern="1200">
          <a:solidFill>
            <a:schemeClr val="tx1"/>
          </a:solidFill>
          <a:latin typeface="+mn-lt"/>
          <a:ea typeface="+mn-ea"/>
          <a:cs typeface="+mn-cs"/>
        </a:defRPr>
      </a:lvl1pPr>
      <a:lvl2pPr marL="419930" indent="-210486" algn="l" defTabSz="1069267" rtl="0" eaLnBrk="1" latinLnBrk="0" hangingPunct="1">
        <a:lnSpc>
          <a:spcPct val="107000"/>
        </a:lnSpc>
        <a:spcBef>
          <a:spcPts val="526"/>
        </a:spcBef>
        <a:buClr>
          <a:schemeClr val="bg1">
            <a:lumMod val="65000"/>
          </a:schemeClr>
        </a:buClr>
        <a:buFont typeface="Arial" panose="020B0604020202020204" pitchFamily="34" charset="0"/>
        <a:buChar char="–"/>
        <a:defRPr sz="1580" kern="1200">
          <a:solidFill>
            <a:schemeClr val="tx1"/>
          </a:solidFill>
          <a:latin typeface="+mn-lt"/>
          <a:ea typeface="+mn-ea"/>
          <a:cs typeface="+mn-cs"/>
        </a:defRPr>
      </a:lvl2pPr>
      <a:lvl3pPr marL="631472" indent="-210486" algn="l" defTabSz="1069267" rtl="0" eaLnBrk="1" latinLnBrk="0" hangingPunct="1">
        <a:spcBef>
          <a:spcPts val="526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1580" kern="1200">
          <a:solidFill>
            <a:schemeClr val="tx1"/>
          </a:solidFill>
          <a:latin typeface="+mn-lt"/>
          <a:ea typeface="+mn-ea"/>
          <a:cs typeface="+mn-cs"/>
        </a:defRPr>
      </a:lvl3pPr>
      <a:lvl4pPr marL="843016" indent="-210486" algn="l" defTabSz="1069267" rtl="0" eaLnBrk="1" latinLnBrk="0" hangingPunct="1">
        <a:spcBef>
          <a:spcPts val="526"/>
        </a:spcBef>
        <a:buClr>
          <a:schemeClr val="bg1">
            <a:lumMod val="65000"/>
          </a:schemeClr>
        </a:buClr>
        <a:buFont typeface="Arial" panose="020B0604020202020204" pitchFamily="34" charset="0"/>
        <a:buChar char="–"/>
        <a:defRPr sz="1580" kern="1200">
          <a:solidFill>
            <a:schemeClr val="tx1"/>
          </a:solidFill>
          <a:latin typeface="+mn-lt"/>
          <a:ea typeface="+mn-ea"/>
          <a:cs typeface="+mn-cs"/>
        </a:defRPr>
      </a:lvl4pPr>
      <a:lvl5pPr marL="1051402" indent="-211543" algn="l" defTabSz="1069267" rtl="0" eaLnBrk="1" latinLnBrk="0" hangingPunct="1">
        <a:spcBef>
          <a:spcPts val="526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1580" kern="1200">
          <a:solidFill>
            <a:schemeClr val="tx1"/>
          </a:solidFill>
          <a:latin typeface="+mn-lt"/>
          <a:ea typeface="+mn-ea"/>
          <a:cs typeface="+mn-cs"/>
        </a:defRPr>
      </a:lvl5pPr>
      <a:lvl6pPr marL="1051402" indent="-211543" algn="l" defTabSz="1069267" rtl="0" eaLnBrk="1" latinLnBrk="0" hangingPunct="1">
        <a:spcBef>
          <a:spcPts val="526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1580" kern="1200">
          <a:solidFill>
            <a:schemeClr val="tx1"/>
          </a:solidFill>
          <a:latin typeface="+mn-lt"/>
          <a:ea typeface="+mn-ea"/>
          <a:cs typeface="+mn-cs"/>
        </a:defRPr>
      </a:lvl6pPr>
      <a:lvl7pPr marL="1051402" indent="-211543" algn="l" defTabSz="1069267" rtl="0" eaLnBrk="1" latinLnBrk="0" hangingPunct="1">
        <a:spcBef>
          <a:spcPts val="526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1580" kern="1200">
          <a:solidFill>
            <a:schemeClr val="tx1"/>
          </a:solidFill>
          <a:latin typeface="+mn-lt"/>
          <a:ea typeface="+mn-ea"/>
          <a:cs typeface="+mn-cs"/>
        </a:defRPr>
      </a:lvl7pPr>
      <a:lvl8pPr marL="1051402" indent="-211543" algn="l" defTabSz="1069267" rtl="0" eaLnBrk="1" latinLnBrk="0" hangingPunct="1">
        <a:spcBef>
          <a:spcPts val="526"/>
        </a:spcBef>
        <a:buClr>
          <a:schemeClr val="bg1">
            <a:lumMod val="65000"/>
          </a:schemeClr>
        </a:buClr>
        <a:buFont typeface="Arial" panose="020B0604020202020204" pitchFamily="34" charset="0"/>
        <a:buChar char="•"/>
        <a:defRPr sz="1580" kern="1200">
          <a:solidFill>
            <a:schemeClr val="tx1"/>
          </a:solidFill>
          <a:latin typeface="+mn-lt"/>
          <a:ea typeface="+mn-ea"/>
          <a:cs typeface="+mn-cs"/>
        </a:defRPr>
      </a:lvl8pPr>
      <a:lvl9pPr marL="839858" indent="0" algn="l" defTabSz="1069267" rtl="0" eaLnBrk="1" latinLnBrk="0" hangingPunct="1">
        <a:spcBef>
          <a:spcPts val="526"/>
        </a:spcBef>
        <a:buClr>
          <a:schemeClr val="bg1">
            <a:lumMod val="65000"/>
          </a:schemeClr>
        </a:buClr>
        <a:buFont typeface="Arial" panose="020B0604020202020204" pitchFamily="34" charset="0"/>
        <a:buNone/>
        <a:defRPr sz="15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69267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1pPr>
      <a:lvl2pPr marL="534634" algn="l" defTabSz="1069267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2pPr>
      <a:lvl3pPr marL="1069267" algn="l" defTabSz="1069267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3pPr>
      <a:lvl4pPr marL="1603900" algn="l" defTabSz="1069267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4pPr>
      <a:lvl5pPr marL="2138533" algn="l" defTabSz="1069267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5pPr>
      <a:lvl6pPr marL="2673167" algn="l" defTabSz="1069267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6pPr>
      <a:lvl7pPr marL="3207801" algn="l" defTabSz="1069267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7pPr>
      <a:lvl8pPr marL="3742434" algn="l" defTabSz="1069267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8pPr>
      <a:lvl9pPr marL="4277068" algn="l" defTabSz="1069267" rtl="0" eaLnBrk="1" latinLnBrk="0" hangingPunct="1">
        <a:defRPr sz="210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06">
          <p15:clr>
            <a:srgbClr val="F26B43"/>
          </p15:clr>
        </p15:guide>
        <p15:guide id="2" pos="3288">
          <p15:clr>
            <a:srgbClr val="F26B43"/>
          </p15:clr>
        </p15:guide>
        <p15:guide id="3" pos="3447">
          <p15:clr>
            <a:srgbClr val="F26B43"/>
          </p15:clr>
        </p15:guide>
        <p15:guide id="4" pos="6471">
          <p15:clr>
            <a:srgbClr val="F26B43"/>
          </p15:clr>
        </p15:guide>
        <p15:guide id="5" pos="264">
          <p15:clr>
            <a:srgbClr val="F26B43"/>
          </p15:clr>
        </p15:guide>
        <p15:guide id="6" orient="horz" pos="418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image" Target="../media/image4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hyperlink" Target="https://www.hilti.co.uk/content/dam/documents/e1/dg/DG_2019_Label_UN3481_enGB.pdf" TargetMode="External"/><Relationship Id="rId2" Type="http://schemas.openxmlformats.org/officeDocument/2006/relationships/tags" Target="../tags/tag9.xml"/><Relationship Id="rId16" Type="http://schemas.openxmlformats.org/officeDocument/2006/relationships/image" Target="../media/image14.png"/><Relationship Id="rId1" Type="http://schemas.openxmlformats.org/officeDocument/2006/relationships/tags" Target="../tags/tag8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1.emf"/><Relationship Id="rId15" Type="http://schemas.openxmlformats.org/officeDocument/2006/relationships/image" Target="../media/image13.png"/><Relationship Id="rId10" Type="http://schemas.openxmlformats.org/officeDocument/2006/relationships/image" Target="../media/image9.png"/><Relationship Id="rId4" Type="http://schemas.openxmlformats.org/officeDocument/2006/relationships/oleObject" Target="../embeddings/oleObject3.bin"/><Relationship Id="rId9" Type="http://schemas.openxmlformats.org/officeDocument/2006/relationships/image" Target="../media/image8.png"/><Relationship Id="rId14" Type="http://schemas.openxmlformats.org/officeDocument/2006/relationships/hyperlink" Target="https://www.hilti.co.uk/content/dam/documents/e1/dg/DG_2019_Label_UN3480_enGB.pdf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19.png"/><Relationship Id="rId18" Type="http://schemas.openxmlformats.org/officeDocument/2006/relationships/image" Target="../media/image24.png"/><Relationship Id="rId3" Type="http://schemas.openxmlformats.org/officeDocument/2006/relationships/slideLayout" Target="../slideLayouts/slideLayout2.xml"/><Relationship Id="rId21" Type="http://schemas.openxmlformats.org/officeDocument/2006/relationships/image" Target="../media/image27.svg"/><Relationship Id="rId7" Type="http://schemas.openxmlformats.org/officeDocument/2006/relationships/image" Target="../media/image16.png"/><Relationship Id="rId12" Type="http://schemas.openxmlformats.org/officeDocument/2006/relationships/image" Target="../media/image18.png"/><Relationship Id="rId17" Type="http://schemas.openxmlformats.org/officeDocument/2006/relationships/image" Target="../media/image23.png"/><Relationship Id="rId2" Type="http://schemas.openxmlformats.org/officeDocument/2006/relationships/tags" Target="../tags/tag11.xml"/><Relationship Id="rId16" Type="http://schemas.openxmlformats.org/officeDocument/2006/relationships/image" Target="../media/image22.png"/><Relationship Id="rId20" Type="http://schemas.openxmlformats.org/officeDocument/2006/relationships/image" Target="../media/image26.png"/><Relationship Id="rId1" Type="http://schemas.openxmlformats.org/officeDocument/2006/relationships/tags" Target="../tags/tag10.xml"/><Relationship Id="rId6" Type="http://schemas.openxmlformats.org/officeDocument/2006/relationships/image" Target="../media/image15.png"/><Relationship Id="rId11" Type="http://schemas.openxmlformats.org/officeDocument/2006/relationships/image" Target="../media/image12.png"/><Relationship Id="rId5" Type="http://schemas.openxmlformats.org/officeDocument/2006/relationships/image" Target="../media/image1.emf"/><Relationship Id="rId15" Type="http://schemas.openxmlformats.org/officeDocument/2006/relationships/image" Target="../media/image21.png"/><Relationship Id="rId10" Type="http://schemas.openxmlformats.org/officeDocument/2006/relationships/image" Target="../media/image11.svg"/><Relationship Id="rId19" Type="http://schemas.openxmlformats.org/officeDocument/2006/relationships/image" Target="../media/image25.svg"/><Relationship Id="rId4" Type="http://schemas.openxmlformats.org/officeDocument/2006/relationships/oleObject" Target="../embeddings/oleObject3.bin"/><Relationship Id="rId9" Type="http://schemas.openxmlformats.org/officeDocument/2006/relationships/image" Target="../media/image10.png"/><Relationship Id="rId14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2.png"/><Relationship Id="rId12" Type="http://schemas.openxmlformats.org/officeDocument/2006/relationships/hyperlink" Target="https://www.hilti.co.uk/content/dam/documents/e1/dg/DG_2019_Label_UN3091_enGB.pdf" TargetMode="Externa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image" Target="../media/image7.png"/><Relationship Id="rId11" Type="http://schemas.openxmlformats.org/officeDocument/2006/relationships/image" Target="../media/image29.png"/><Relationship Id="rId5" Type="http://schemas.openxmlformats.org/officeDocument/2006/relationships/image" Target="../media/image1.emf"/><Relationship Id="rId10" Type="http://schemas.openxmlformats.org/officeDocument/2006/relationships/image" Target="../media/image28.png"/><Relationship Id="rId4" Type="http://schemas.openxmlformats.org/officeDocument/2006/relationships/oleObject" Target="../embeddings/oleObject3.bin"/><Relationship Id="rId9" Type="http://schemas.openxmlformats.org/officeDocument/2006/relationships/image" Target="../media/image1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15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393" y="774159"/>
          <a:ext cx="1392" cy="1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82" imgH="481" progId="TCLayout.ActiveDocument.1">
                  <p:embed/>
                </p:oleObj>
              </mc:Choice>
              <mc:Fallback>
                <p:oleObj name="think-cell Slide" r:id="rId4" imgW="482" imgH="481" progId="TCLayout.ActiveDocument.1">
                  <p:embed/>
                  <p:pic>
                    <p:nvPicPr>
                      <p:cNvPr id="16" name="Object 15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93" y="774159"/>
                        <a:ext cx="1392" cy="13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/>
          <p:cNvSpPr/>
          <p:nvPr>
            <p:custDataLst>
              <p:tags r:id="rId2"/>
            </p:custDataLst>
          </p:nvPr>
        </p:nvSpPr>
        <p:spPr bwMode="auto">
          <a:xfrm>
            <a:off x="0" y="772765"/>
            <a:ext cx="139216" cy="1392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107000"/>
              </a:lnSpc>
              <a:spcBef>
                <a:spcPct val="0"/>
              </a:spcBef>
              <a:spcAft>
                <a:spcPct val="0"/>
              </a:spcAft>
            </a:pPr>
            <a:endParaRPr lang="en-GB" sz="1228" dirty="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7514507-8FE5-4C52-BD8D-03A1B9422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434" y="416391"/>
            <a:ext cx="9850440" cy="680890"/>
          </a:xfrm>
        </p:spPr>
        <p:txBody>
          <a:bodyPr/>
          <a:lstStyle/>
          <a:p>
            <a:r>
              <a:rPr lang="en-GB" dirty="0" err="1"/>
              <a:t>Instruktioner</a:t>
            </a:r>
            <a:r>
              <a:rPr lang="en-GB" dirty="0"/>
              <a:t> </a:t>
            </a:r>
            <a:r>
              <a:rPr lang="en-GB" dirty="0" err="1"/>
              <a:t>för</a:t>
            </a:r>
            <a:r>
              <a:rPr lang="en-GB" dirty="0"/>
              <a:t> transport </a:t>
            </a:r>
            <a:r>
              <a:rPr lang="en-GB" dirty="0" err="1"/>
              <a:t>av</a:t>
            </a:r>
            <a:r>
              <a:rPr lang="en-GB" dirty="0"/>
              <a:t> </a:t>
            </a:r>
            <a:r>
              <a:rPr lang="en-GB" dirty="0" err="1"/>
              <a:t>litium-batterier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D82C5D6-6890-4CFC-BAD6-E9542EEAB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34" y="1097281"/>
            <a:ext cx="8710503" cy="4813662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300"/>
              </a:spcBef>
              <a:buNone/>
            </a:pPr>
            <a:r>
              <a:rPr lang="sv-SE" sz="1400" dirty="0"/>
              <a:t>Kära kund,
Enligt lag är du som avsändare ansvarig för korrekt förpackning och märkning av farligt gods, och när det gäller litiumbatterier anpassas detta efter typ och klassad Wh-effekt.
</a:t>
            </a:r>
          </a:p>
          <a:p>
            <a:pPr marL="0" indent="0">
              <a:lnSpc>
                <a:spcPct val="150000"/>
              </a:lnSpc>
              <a:spcBef>
                <a:spcPts val="300"/>
              </a:spcBef>
              <a:buNone/>
            </a:pPr>
            <a:r>
              <a:rPr lang="sv-SE" sz="1400" dirty="0"/>
              <a:t>Vänligen följ nedan instruktioner för att det ska bli rätt:
1. Identifiera batterityp och nominell effekt (se rating </a:t>
            </a:r>
            <a:r>
              <a:rPr lang="sv-SE" sz="1400" dirty="0" err="1"/>
              <a:t>plate</a:t>
            </a:r>
            <a:r>
              <a:rPr lang="sv-SE" sz="1400" dirty="0"/>
              <a:t>, exempel nedan)
2. Identifiera sidan i det här dokumentet som är relevant för batteriet och packa enligt instruktioner:
	&lt; 100Wh </a:t>
            </a:r>
            <a:r>
              <a:rPr lang="sv-SE" sz="1400" dirty="0">
                <a:sym typeface="Wingdings" panose="05000000000000000000" pitchFamily="2" charset="2"/>
              </a:rPr>
              <a:t> sida 2</a:t>
            </a:r>
            <a:endParaRPr lang="sv-SE" sz="1400" dirty="0"/>
          </a:p>
          <a:p>
            <a:pPr marL="0" indent="0">
              <a:lnSpc>
                <a:spcPct val="150000"/>
              </a:lnSpc>
              <a:spcBef>
                <a:spcPts val="300"/>
              </a:spcBef>
              <a:buNone/>
            </a:pPr>
            <a:r>
              <a:rPr lang="sv-SE" sz="1400" dirty="0"/>
              <a:t>	&gt;= 100Wh </a:t>
            </a:r>
            <a:r>
              <a:rPr lang="sv-SE" sz="1400" dirty="0">
                <a:sym typeface="Wingdings" panose="05000000000000000000" pitchFamily="2" charset="2"/>
              </a:rPr>
              <a:t> sida 3</a:t>
            </a:r>
            <a:r>
              <a:rPr lang="sv-SE" sz="1400" dirty="0"/>
              <a:t>
	Litiummetall inom vissa GX-verktyg </a:t>
            </a:r>
            <a:r>
              <a:rPr lang="sv-SE" sz="1400" dirty="0">
                <a:sym typeface="Wingdings" panose="05000000000000000000" pitchFamily="2" charset="2"/>
              </a:rPr>
              <a:t> sida 4</a:t>
            </a:r>
            <a:endParaRPr lang="en-US" sz="1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660165" y="7123025"/>
            <a:ext cx="169224" cy="206004"/>
          </a:xfrm>
        </p:spPr>
        <p:txBody>
          <a:bodyPr/>
          <a:lstStyle/>
          <a:p>
            <a:fld id="{2B4178FD-43BF-4968-A299-3450DC0CDF97}" type="slidenum">
              <a:rPr lang="en-US" noProof="0" smtClean="0"/>
              <a:t>1</a:t>
            </a:fld>
            <a:endParaRPr lang="en-US" noProof="0" dirty="0"/>
          </a:p>
        </p:txBody>
      </p:sp>
      <p:pic>
        <p:nvPicPr>
          <p:cNvPr id="2061" name="Picture 13" descr="Battery rating plate image sample">
            <a:extLst>
              <a:ext uri="{FF2B5EF4-FFF2-40B4-BE49-F238E27FC236}">
                <a16:creationId xmlns:a16="http://schemas.microsoft.com/office/drawing/2014/main" id="{D7093CD3-EBA6-44DF-85F7-EADCD2C6A9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151" y="4977440"/>
            <a:ext cx="2830407" cy="1340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9870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15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723568360"/>
              </p:ext>
            </p:extLst>
          </p:nvPr>
        </p:nvGraphicFramePr>
        <p:xfrm>
          <a:off x="1393" y="774159"/>
          <a:ext cx="1392" cy="1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82" imgH="481" progId="TCLayout.ActiveDocument.1">
                  <p:embed/>
                </p:oleObj>
              </mc:Choice>
              <mc:Fallback>
                <p:oleObj name="think-cell Slide" r:id="rId4" imgW="482" imgH="481" progId="TCLayout.ActiveDocument.1">
                  <p:embed/>
                  <p:pic>
                    <p:nvPicPr>
                      <p:cNvPr id="16" name="Object 15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93" y="774159"/>
                        <a:ext cx="1392" cy="13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/>
          <p:cNvSpPr/>
          <p:nvPr>
            <p:custDataLst>
              <p:tags r:id="rId2"/>
            </p:custDataLst>
          </p:nvPr>
        </p:nvSpPr>
        <p:spPr bwMode="auto">
          <a:xfrm>
            <a:off x="0" y="772765"/>
            <a:ext cx="139216" cy="1392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107000"/>
              </a:lnSpc>
              <a:spcBef>
                <a:spcPct val="0"/>
              </a:spcBef>
              <a:spcAft>
                <a:spcPct val="0"/>
              </a:spcAft>
            </a:pPr>
            <a:endParaRPr lang="en-GB" sz="1228" dirty="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CB0BD71-AEE1-4B99-AAAC-9872068B0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434" y="416391"/>
            <a:ext cx="9850440" cy="406514"/>
          </a:xfrm>
        </p:spPr>
        <p:txBody>
          <a:bodyPr/>
          <a:lstStyle/>
          <a:p>
            <a:r>
              <a:rPr lang="en-GB" dirty="0" err="1"/>
              <a:t>Litiumbatterier</a:t>
            </a:r>
            <a:r>
              <a:rPr lang="en-GB" dirty="0"/>
              <a:t> &lt;100 </a:t>
            </a:r>
            <a:r>
              <a:rPr lang="en-GB" dirty="0" err="1"/>
              <a:t>Wh</a:t>
            </a:r>
            <a:r>
              <a:rPr lang="en-GB" dirty="0"/>
              <a:t>
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78FD-43BF-4968-A299-3450DC0CDF97}" type="slidenum">
              <a:rPr lang="en-US" noProof="0" smtClean="0"/>
              <a:t>2</a:t>
            </a:fld>
            <a:endParaRPr lang="en-US" noProof="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7F9ACA3-D304-45E7-A44F-7B7AFC8C2B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29652"/>
              </p:ext>
            </p:extLst>
          </p:nvPr>
        </p:nvGraphicFramePr>
        <p:xfrm>
          <a:off x="420688" y="2124362"/>
          <a:ext cx="9850440" cy="49511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71400">
                  <a:extLst>
                    <a:ext uri="{9D8B030D-6E8A-4147-A177-3AD203B41FA5}">
                      <a16:colId xmlns:a16="http://schemas.microsoft.com/office/drawing/2014/main" val="1858450975"/>
                    </a:ext>
                  </a:extLst>
                </a:gridCol>
                <a:gridCol w="2749538">
                  <a:extLst>
                    <a:ext uri="{9D8B030D-6E8A-4147-A177-3AD203B41FA5}">
                      <a16:colId xmlns:a16="http://schemas.microsoft.com/office/drawing/2014/main" val="3853411849"/>
                    </a:ext>
                  </a:extLst>
                </a:gridCol>
                <a:gridCol w="2978332">
                  <a:extLst>
                    <a:ext uri="{9D8B030D-6E8A-4147-A177-3AD203B41FA5}">
                      <a16:colId xmlns:a16="http://schemas.microsoft.com/office/drawing/2014/main" val="3421297423"/>
                    </a:ext>
                  </a:extLst>
                </a:gridCol>
                <a:gridCol w="1904540">
                  <a:extLst>
                    <a:ext uri="{9D8B030D-6E8A-4147-A177-3AD203B41FA5}">
                      <a16:colId xmlns:a16="http://schemas.microsoft.com/office/drawing/2014/main" val="850594556"/>
                    </a:ext>
                  </a:extLst>
                </a:gridCol>
                <a:gridCol w="946630">
                  <a:extLst>
                    <a:ext uri="{9D8B030D-6E8A-4147-A177-3AD203B41FA5}">
                      <a16:colId xmlns:a16="http://schemas.microsoft.com/office/drawing/2014/main" val="3870809091"/>
                    </a:ext>
                  </a:extLst>
                </a:gridCol>
              </a:tblGrid>
              <a:tr h="271168"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Scenario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err="1">
                          <a:solidFill>
                            <a:schemeClr val="tx1"/>
                          </a:solidFill>
                        </a:rPr>
                        <a:t>Paketering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err="1">
                          <a:solidFill>
                            <a:schemeClr val="tx1"/>
                          </a:solidFill>
                        </a:rPr>
                        <a:t>Instruktioner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err="1">
                          <a:solidFill>
                            <a:schemeClr val="tx1"/>
                          </a:solidFill>
                        </a:rPr>
                        <a:t>Märkning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err="1">
                          <a:solidFill>
                            <a:schemeClr val="tx1"/>
                          </a:solidFill>
                        </a:rPr>
                        <a:t>Dokument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700963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pPr algn="l"/>
                      <a:r>
                        <a:rPr lang="en-GB" sz="1000" b="0" dirty="0" err="1">
                          <a:solidFill>
                            <a:schemeClr val="tx1"/>
                          </a:solidFill>
                        </a:rPr>
                        <a:t>Kartong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 med </a:t>
                      </a:r>
                      <a:r>
                        <a:rPr lang="en-GB" sz="1000" b="0" dirty="0" err="1">
                          <a:solidFill>
                            <a:schemeClr val="tx1"/>
                          </a:solidFill>
                        </a:rPr>
                        <a:t>endast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000" b="0" dirty="0" err="1">
                          <a:solidFill>
                            <a:schemeClr val="tx1"/>
                          </a:solidFill>
                        </a:rPr>
                        <a:t>batterier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
</a:t>
                      </a:r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71450" marR="0" lvl="0" indent="-171450" algn="l" defTabSz="10692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</a:rPr>
                        <a:t>Koppla ur batterierna från verktygen
Varje batteri måste packas i innerförpackningar som helt omsluter det
Max 30kg per förpackning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 dirty="0">
                          <a:solidFill>
                            <a:schemeClr val="tx1"/>
                          </a:solidFill>
                        </a:rPr>
                        <a:t>Röda ramar måste se röda ut fysiskt om den här etiketten skrivs ut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Inga</a:t>
                      </a:r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178856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pPr algn="l"/>
                      <a:r>
                        <a:rPr lang="sv-SE" sz="1000" b="0" dirty="0">
                          <a:solidFill>
                            <a:schemeClr val="tx1"/>
                          </a:solidFill>
                        </a:rPr>
                        <a:t>Kartong med batterier och verktyg
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10692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10692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10692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10692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10692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10692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</a:rPr>
                        <a:t>Röda ramar måste se röda ut fysiskt om den här etiketten skrivs ut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000" b="0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43782507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pPr algn="l"/>
                      <a:r>
                        <a:rPr lang="sv-SE" sz="1000" b="0" dirty="0">
                          <a:solidFill>
                            <a:schemeClr val="tx1"/>
                          </a:solidFill>
                        </a:rPr>
                        <a:t>Hilti-väska där minst ett batteri är anslutet till ett verktyg
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10692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</a:rPr>
                        <a:t>Alla ej anslutna batterier måste packas i innerförpackning som helt omsluter dem</a:t>
                      </a:r>
                    </a:p>
                    <a:p>
                      <a:pPr marL="171450" marR="0" lvl="0" indent="-171450" algn="l" defTabSz="10692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</a:rPr>
                        <a:t>Verktyget ska vara utrustat med ett effektivt sätt att förhindra oavsiktlig aktivering
Max 30kg per förpackning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10692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15481154"/>
                  </a:ext>
                </a:extLst>
              </a:tr>
            </a:tbl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54DBCFCE-1387-403A-B88D-0E91AADE72A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543" y="4385900"/>
            <a:ext cx="487619" cy="619684"/>
          </a:xfrm>
          <a:prstGeom prst="rect">
            <a:avLst/>
          </a:prstGeom>
          <a:effectLst>
            <a:softEdge rad="0"/>
          </a:effec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B565478-1130-49DE-9E8F-8637858D31F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5756" y="2448110"/>
            <a:ext cx="333422" cy="43249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643D730-7CBD-40F0-A61E-5233B59F82E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0133" y="5545296"/>
            <a:ext cx="915523" cy="89081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EFE55CA-7519-47B6-93FF-11D181366C9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7578" y="2495240"/>
            <a:ext cx="487619" cy="30984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E1287E7F-B9AE-450B-89AC-B373326134F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3351" y="5843050"/>
            <a:ext cx="720000" cy="720000"/>
          </a:xfrm>
          <a:prstGeom prst="rect">
            <a:avLst/>
          </a:prstGeom>
        </p:spPr>
      </p:pic>
      <p:pic>
        <p:nvPicPr>
          <p:cNvPr id="5" name="Graphic 4" descr="Arrow: Straight">
            <a:extLst>
              <a:ext uri="{FF2B5EF4-FFF2-40B4-BE49-F238E27FC236}">
                <a16:creationId xmlns:a16="http://schemas.microsoft.com/office/drawing/2014/main" id="{4B999442-A008-479B-AF47-4C72CED3BD2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0800000">
            <a:off x="2310472" y="2540279"/>
            <a:ext cx="360000" cy="248512"/>
          </a:xfrm>
          <a:prstGeom prst="rect">
            <a:avLst/>
          </a:prstGeom>
        </p:spPr>
      </p:pic>
      <p:sp>
        <p:nvSpPr>
          <p:cNvPr id="63" name="TextBox 62">
            <a:extLst>
              <a:ext uri="{FF2B5EF4-FFF2-40B4-BE49-F238E27FC236}">
                <a16:creationId xmlns:a16="http://schemas.microsoft.com/office/drawing/2014/main" id="{20089287-F0CE-4C94-9B00-08793E26414E}"/>
              </a:ext>
            </a:extLst>
          </p:cNvPr>
          <p:cNvSpPr txBox="1"/>
          <p:nvPr/>
        </p:nvSpPr>
        <p:spPr>
          <a:xfrm>
            <a:off x="420435" y="826551"/>
            <a:ext cx="9850438" cy="29238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>
              <a:buClr>
                <a:schemeClr val="accent4">
                  <a:lumMod val="60000"/>
                  <a:lumOff val="40000"/>
                </a:schemeClr>
              </a:buClr>
            </a:pPr>
            <a:r>
              <a:rPr lang="sv-SE" sz="13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Gäller när varje batteri i lådan/fodralet är klassat &lt;100Wh</a:t>
            </a:r>
            <a:endParaRPr lang="en-GB" sz="13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pic>
        <p:nvPicPr>
          <p:cNvPr id="64" name="Picture 63">
            <a:extLst>
              <a:ext uri="{FF2B5EF4-FFF2-40B4-BE49-F238E27FC236}">
                <a16:creationId xmlns:a16="http://schemas.microsoft.com/office/drawing/2014/main" id="{41542B90-16BA-4125-8C47-E9DFF102BDB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3740" y="3894307"/>
            <a:ext cx="333422" cy="432495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B1E818F1-09BF-470E-AD01-1A4E67F92DB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563" y="3941436"/>
            <a:ext cx="487619" cy="309841"/>
          </a:xfrm>
          <a:prstGeom prst="rect">
            <a:avLst/>
          </a:prstGeom>
        </p:spPr>
      </p:pic>
      <p:pic>
        <p:nvPicPr>
          <p:cNvPr id="66" name="Graphic 65" descr="Arrow: Straight">
            <a:extLst>
              <a:ext uri="{FF2B5EF4-FFF2-40B4-BE49-F238E27FC236}">
                <a16:creationId xmlns:a16="http://schemas.microsoft.com/office/drawing/2014/main" id="{6151BA56-084F-43FA-9FEA-BC84DA54F12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0800000">
            <a:off x="2308457" y="3986477"/>
            <a:ext cx="360000" cy="248512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89151123-ABD3-4F63-B342-C84F1DDB9B8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3740" y="2986623"/>
            <a:ext cx="333422" cy="432495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CCC74D71-B712-460C-944F-A0D77E1CA88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563" y="3033751"/>
            <a:ext cx="487619" cy="309841"/>
          </a:xfrm>
          <a:prstGeom prst="rect">
            <a:avLst/>
          </a:prstGeom>
        </p:spPr>
      </p:pic>
      <p:pic>
        <p:nvPicPr>
          <p:cNvPr id="69" name="Graphic 68" descr="Arrow: Straight">
            <a:extLst>
              <a:ext uri="{FF2B5EF4-FFF2-40B4-BE49-F238E27FC236}">
                <a16:creationId xmlns:a16="http://schemas.microsoft.com/office/drawing/2014/main" id="{A56F775C-A5C5-47B8-B5C0-4FCE389B5785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0800000">
            <a:off x="2308457" y="3078792"/>
            <a:ext cx="360000" cy="248512"/>
          </a:xfrm>
          <a:prstGeom prst="rect">
            <a:avLst/>
          </a:prstGeom>
        </p:spPr>
      </p:pic>
      <p:pic>
        <p:nvPicPr>
          <p:cNvPr id="77" name="Picture 76">
            <a:extLst>
              <a:ext uri="{FF2B5EF4-FFF2-40B4-BE49-F238E27FC236}">
                <a16:creationId xmlns:a16="http://schemas.microsoft.com/office/drawing/2014/main" id="{DA3B0DB1-83CB-4C72-B2AC-90220A92888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3740" y="5341692"/>
            <a:ext cx="333422" cy="432495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5FCE7461-3463-4CBB-BD7C-89305C615E0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563" y="5388820"/>
            <a:ext cx="487619" cy="309841"/>
          </a:xfrm>
          <a:prstGeom prst="rect">
            <a:avLst/>
          </a:prstGeom>
        </p:spPr>
      </p:pic>
      <p:pic>
        <p:nvPicPr>
          <p:cNvPr id="79" name="Graphic 78" descr="Arrow: Straight">
            <a:extLst>
              <a:ext uri="{FF2B5EF4-FFF2-40B4-BE49-F238E27FC236}">
                <a16:creationId xmlns:a16="http://schemas.microsoft.com/office/drawing/2014/main" id="{1888FAD1-EF51-45A2-9421-245A96BC2A2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0800000">
            <a:off x="2308457" y="5433860"/>
            <a:ext cx="360000" cy="248512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7B94C653-41D5-4FE6-8859-F5A12C21EDB5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4707" y="4128526"/>
            <a:ext cx="1076828" cy="833828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7BE8FE4A-87C1-4658-A81D-00B72F371D80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466" y="2663053"/>
            <a:ext cx="1076828" cy="833828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FD5DC71D-0C02-4069-8A09-FC1DE6920BD8}"/>
              </a:ext>
            </a:extLst>
          </p:cNvPr>
          <p:cNvSpPr txBox="1"/>
          <p:nvPr/>
        </p:nvSpPr>
        <p:spPr>
          <a:xfrm>
            <a:off x="420435" y="1313775"/>
            <a:ext cx="4589171" cy="492443"/>
          </a:xfrm>
          <a:prstGeom prst="rect">
            <a:avLst/>
          </a:prstGeom>
          <a:solidFill>
            <a:schemeClr val="bg2"/>
          </a:solidFill>
          <a:ln w="28575">
            <a:solidFill>
              <a:schemeClr val="accent1"/>
            </a:solidFill>
          </a:ln>
        </p:spPr>
        <p:txBody>
          <a:bodyPr vert="horz" wrap="square" rtlCol="0">
            <a:spAutoFit/>
          </a:bodyPr>
          <a:lstStyle/>
          <a:p>
            <a:pPr>
              <a:buClr>
                <a:schemeClr val="accent4">
                  <a:lumMod val="60000"/>
                  <a:lumOff val="40000"/>
                </a:schemeClr>
              </a:buClr>
            </a:pPr>
            <a:r>
              <a:rPr lang="sv-SE" sz="13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För att etiketterna ska vara giltiga måste den röda ramen fysiskt se röd ut (färgskrivare krävs)</a:t>
            </a:r>
            <a:endParaRPr lang="en-GB" sz="13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pic>
        <p:nvPicPr>
          <p:cNvPr id="31" name="Graphic 30" descr="Arrow: Straight">
            <a:extLst>
              <a:ext uri="{FF2B5EF4-FFF2-40B4-BE49-F238E27FC236}">
                <a16:creationId xmlns:a16="http://schemas.microsoft.com/office/drawing/2014/main" id="{4D8A5CE9-4ABB-49B1-ACF1-E00FCE383059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2097620">
            <a:off x="2997008" y="2615893"/>
            <a:ext cx="360000" cy="248512"/>
          </a:xfrm>
          <a:prstGeom prst="rect">
            <a:avLst/>
          </a:prstGeom>
        </p:spPr>
      </p:pic>
      <p:pic>
        <p:nvPicPr>
          <p:cNvPr id="32" name="Graphic 31" descr="Arrow: Straight">
            <a:extLst>
              <a:ext uri="{FF2B5EF4-FFF2-40B4-BE49-F238E27FC236}">
                <a16:creationId xmlns:a16="http://schemas.microsoft.com/office/drawing/2014/main" id="{9373C085-7B67-4F93-8D19-A2BF51F1ED1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9852383">
            <a:off x="2997010" y="3002188"/>
            <a:ext cx="360000" cy="248512"/>
          </a:xfrm>
          <a:prstGeom prst="rect">
            <a:avLst/>
          </a:prstGeom>
        </p:spPr>
      </p:pic>
      <p:pic>
        <p:nvPicPr>
          <p:cNvPr id="33" name="Graphic 32" descr="Arrow: Straight">
            <a:extLst>
              <a:ext uri="{FF2B5EF4-FFF2-40B4-BE49-F238E27FC236}">
                <a16:creationId xmlns:a16="http://schemas.microsoft.com/office/drawing/2014/main" id="{587996E0-24F5-4A74-9BB6-77DCE4CF0DD5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2097620">
            <a:off x="2970934" y="4099200"/>
            <a:ext cx="360000" cy="248512"/>
          </a:xfrm>
          <a:prstGeom prst="rect">
            <a:avLst/>
          </a:prstGeom>
        </p:spPr>
      </p:pic>
      <p:pic>
        <p:nvPicPr>
          <p:cNvPr id="40" name="Graphic 39" descr="Arrow: Straight">
            <a:extLst>
              <a:ext uri="{FF2B5EF4-FFF2-40B4-BE49-F238E27FC236}">
                <a16:creationId xmlns:a16="http://schemas.microsoft.com/office/drawing/2014/main" id="{BF22E3C5-7F99-45A0-88D1-465AA5CD798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2097620">
            <a:off x="3045727" y="5574405"/>
            <a:ext cx="360000" cy="248512"/>
          </a:xfrm>
          <a:prstGeom prst="rect">
            <a:avLst/>
          </a:prstGeom>
        </p:spPr>
      </p:pic>
      <p:pic>
        <p:nvPicPr>
          <p:cNvPr id="41" name="Graphic 40" descr="Arrow: Straight">
            <a:extLst>
              <a:ext uri="{FF2B5EF4-FFF2-40B4-BE49-F238E27FC236}">
                <a16:creationId xmlns:a16="http://schemas.microsoft.com/office/drawing/2014/main" id="{574FE3E6-0162-404B-B3A2-1AF9ED90435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9852383">
            <a:off x="2995762" y="6012497"/>
            <a:ext cx="360000" cy="248512"/>
          </a:xfrm>
          <a:prstGeom prst="rect">
            <a:avLst/>
          </a:prstGeom>
        </p:spPr>
      </p:pic>
      <p:pic>
        <p:nvPicPr>
          <p:cNvPr id="42" name="Graphic 41" descr="Arrow: Straight">
            <a:extLst>
              <a:ext uri="{FF2B5EF4-FFF2-40B4-BE49-F238E27FC236}">
                <a16:creationId xmlns:a16="http://schemas.microsoft.com/office/drawing/2014/main" id="{AEE74353-0BE5-415E-91F4-BB6F3B439E59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9852383">
            <a:off x="3003108" y="4476658"/>
            <a:ext cx="360000" cy="248512"/>
          </a:xfrm>
          <a:prstGeom prst="rect">
            <a:avLst/>
          </a:prstGeom>
        </p:spPr>
      </p:pic>
      <p:sp>
        <p:nvSpPr>
          <p:cNvPr id="2" name="TextBox 1">
            <a:hlinkClick r:id="rId14"/>
            <a:extLst>
              <a:ext uri="{FF2B5EF4-FFF2-40B4-BE49-F238E27FC236}">
                <a16:creationId xmlns:a16="http://schemas.microsoft.com/office/drawing/2014/main" id="{155731DE-BBE6-4402-97B4-7A073A553438}"/>
              </a:ext>
            </a:extLst>
          </p:cNvPr>
          <p:cNvSpPr txBox="1"/>
          <p:nvPr/>
        </p:nvSpPr>
        <p:spPr>
          <a:xfrm>
            <a:off x="7467437" y="3536628"/>
            <a:ext cx="1831838" cy="22961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>
              <a:lnSpc>
                <a:spcPct val="107000"/>
              </a:lnSpc>
              <a:spcBef>
                <a:spcPts val="1000"/>
              </a:spcBef>
              <a:buClr>
                <a:schemeClr val="accent4">
                  <a:lumMod val="60000"/>
                  <a:lumOff val="40000"/>
                </a:schemeClr>
              </a:buClr>
            </a:pPr>
            <a:r>
              <a:rPr lang="sv-SE" sz="899" b="1" dirty="0">
                <a:latin typeface="Arial" panose="020B0604020202020204" pitchFamily="34" charset="0"/>
              </a:rPr>
              <a:t>Ladda ner &amp; Skriv ut etikett </a:t>
            </a:r>
            <a:r>
              <a:rPr lang="en-GB" sz="899" b="1" dirty="0">
                <a:solidFill>
                  <a:schemeClr val="accent1"/>
                </a:solidFill>
                <a:latin typeface="Arial" panose="020B0604020202020204" pitchFamily="34" charset="0"/>
              </a:rPr>
              <a:t>&gt;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AE50E3B-30CA-479D-8F9F-A0AC5343B38D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6538" y="2812619"/>
            <a:ext cx="785404" cy="720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9A122FD-C3DB-4229-92A6-E7B36861199C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6538" y="5039990"/>
            <a:ext cx="785404" cy="720000"/>
          </a:xfrm>
          <a:prstGeom prst="rect">
            <a:avLst/>
          </a:prstGeom>
        </p:spPr>
      </p:pic>
      <p:sp>
        <p:nvSpPr>
          <p:cNvPr id="36" name="TextBox 35">
            <a:hlinkClick r:id="rId17"/>
            <a:extLst>
              <a:ext uri="{FF2B5EF4-FFF2-40B4-BE49-F238E27FC236}">
                <a16:creationId xmlns:a16="http://schemas.microsoft.com/office/drawing/2014/main" id="{82BAD378-A16A-4562-8478-CF97E8A35991}"/>
              </a:ext>
            </a:extLst>
          </p:cNvPr>
          <p:cNvSpPr txBox="1"/>
          <p:nvPr/>
        </p:nvSpPr>
        <p:spPr>
          <a:xfrm>
            <a:off x="7467437" y="5765641"/>
            <a:ext cx="1831838" cy="22961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>
              <a:lnSpc>
                <a:spcPct val="107000"/>
              </a:lnSpc>
              <a:spcBef>
                <a:spcPts val="1000"/>
              </a:spcBef>
              <a:buClr>
                <a:schemeClr val="accent4">
                  <a:lumMod val="60000"/>
                  <a:lumOff val="40000"/>
                </a:schemeClr>
              </a:buClr>
            </a:pPr>
            <a:r>
              <a:rPr lang="sv-SE" sz="899" b="1" dirty="0">
                <a:latin typeface="Arial" panose="020B0604020202020204" pitchFamily="34" charset="0"/>
              </a:rPr>
              <a:t>Ladda ner &amp; Skriv ut etikett </a:t>
            </a:r>
            <a:r>
              <a:rPr lang="en-GB" sz="899" b="1" dirty="0">
                <a:solidFill>
                  <a:schemeClr val="accent1"/>
                </a:solidFill>
                <a:latin typeface="Arial" panose="020B0604020202020204" pitchFamily="34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467557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15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393" y="774159"/>
          <a:ext cx="1392" cy="1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82" imgH="481" progId="TCLayout.ActiveDocument.1">
                  <p:embed/>
                </p:oleObj>
              </mc:Choice>
              <mc:Fallback>
                <p:oleObj name="think-cell Slide" r:id="rId4" imgW="482" imgH="481" progId="TCLayout.ActiveDocument.1">
                  <p:embed/>
                  <p:pic>
                    <p:nvPicPr>
                      <p:cNvPr id="16" name="Object 15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93" y="774159"/>
                        <a:ext cx="1392" cy="13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/>
          <p:cNvSpPr/>
          <p:nvPr>
            <p:custDataLst>
              <p:tags r:id="rId2"/>
            </p:custDataLst>
          </p:nvPr>
        </p:nvSpPr>
        <p:spPr bwMode="auto">
          <a:xfrm>
            <a:off x="0" y="772765"/>
            <a:ext cx="139216" cy="1392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107000"/>
              </a:lnSpc>
              <a:spcBef>
                <a:spcPct val="0"/>
              </a:spcBef>
              <a:spcAft>
                <a:spcPct val="0"/>
              </a:spcAft>
            </a:pPr>
            <a:endParaRPr lang="en-GB" sz="1228" dirty="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CB0BD71-AEE1-4B99-AAAC-9872068B0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434" y="416391"/>
            <a:ext cx="9850440" cy="406514"/>
          </a:xfrm>
        </p:spPr>
        <p:txBody>
          <a:bodyPr/>
          <a:lstStyle/>
          <a:p>
            <a:r>
              <a:rPr lang="en-GB" dirty="0" err="1"/>
              <a:t>LithiumBatterier</a:t>
            </a:r>
            <a:r>
              <a:rPr lang="en-GB" dirty="0"/>
              <a:t> &gt;=100 </a:t>
            </a:r>
            <a:r>
              <a:rPr lang="en-GB" dirty="0" err="1"/>
              <a:t>Wh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660165" y="6422614"/>
            <a:ext cx="169224" cy="206004"/>
          </a:xfrm>
        </p:spPr>
        <p:txBody>
          <a:bodyPr/>
          <a:lstStyle/>
          <a:p>
            <a:fld id="{2B4178FD-43BF-4968-A299-3450DC0CDF97}" type="slidenum">
              <a:rPr lang="en-US" noProof="0" smtClean="0"/>
              <a:t>3</a:t>
            </a:fld>
            <a:endParaRPr lang="en-US" noProof="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D4AD15F-33EF-443B-BC65-334A176A15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255396"/>
              </p:ext>
            </p:extLst>
          </p:nvPr>
        </p:nvGraphicFramePr>
        <p:xfrm>
          <a:off x="410274" y="1180266"/>
          <a:ext cx="9832007" cy="59640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6033">
                  <a:extLst>
                    <a:ext uri="{9D8B030D-6E8A-4147-A177-3AD203B41FA5}">
                      <a16:colId xmlns:a16="http://schemas.microsoft.com/office/drawing/2014/main" val="3227412926"/>
                    </a:ext>
                  </a:extLst>
                </a:gridCol>
                <a:gridCol w="3077300">
                  <a:extLst>
                    <a:ext uri="{9D8B030D-6E8A-4147-A177-3AD203B41FA5}">
                      <a16:colId xmlns:a16="http://schemas.microsoft.com/office/drawing/2014/main" val="113238121"/>
                    </a:ext>
                  </a:extLst>
                </a:gridCol>
                <a:gridCol w="1613593">
                  <a:extLst>
                    <a:ext uri="{9D8B030D-6E8A-4147-A177-3AD203B41FA5}">
                      <a16:colId xmlns:a16="http://schemas.microsoft.com/office/drawing/2014/main" val="411670767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4025584062"/>
                    </a:ext>
                  </a:extLst>
                </a:gridCol>
                <a:gridCol w="1911081">
                  <a:extLst>
                    <a:ext uri="{9D8B030D-6E8A-4147-A177-3AD203B41FA5}">
                      <a16:colId xmlns:a16="http://schemas.microsoft.com/office/drawing/2014/main" val="934026989"/>
                    </a:ext>
                  </a:extLst>
                </a:gridCol>
              </a:tblGrid>
              <a:tr h="436307"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Scenario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err="1">
                          <a:solidFill>
                            <a:schemeClr val="tx1"/>
                          </a:solidFill>
                        </a:rPr>
                        <a:t>Paketering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err="1">
                          <a:solidFill>
                            <a:schemeClr val="tx1"/>
                          </a:solidFill>
                        </a:rPr>
                        <a:t>Instruktioner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err="1">
                          <a:solidFill>
                            <a:schemeClr val="tx1"/>
                          </a:solidFill>
                        </a:rPr>
                        <a:t>Märkning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err="1">
                          <a:solidFill>
                            <a:schemeClr val="tx1"/>
                          </a:solidFill>
                        </a:rPr>
                        <a:t>Dokument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637389"/>
                  </a:ext>
                </a:extLst>
              </a:tr>
              <a:tr h="1180596">
                <a:tc>
                  <a:txBody>
                    <a:bodyPr/>
                    <a:lstStyle/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1) </a:t>
                      </a:r>
                      <a:r>
                        <a:rPr lang="sv-SE" sz="1000" b="0" dirty="0">
                          <a:solidFill>
                            <a:schemeClr val="tx1"/>
                          </a:solidFill>
                        </a:rPr>
                        <a:t>Ny Hilti-väska INKLUSIVE tryck längst ner. Om inte; följ scenario 5!</a:t>
                      </a:r>
                      <a:endParaRPr lang="en-GB" sz="10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err="1"/>
                        <a:t>Batteriet</a:t>
                      </a:r>
                      <a:r>
                        <a:rPr lang="en-GB" sz="1000" dirty="0"/>
                        <a:t> ska </a:t>
                      </a:r>
                      <a:r>
                        <a:rPr lang="en-GB" sz="1000" dirty="0" err="1"/>
                        <a:t>kopplas</a:t>
                      </a:r>
                      <a:r>
                        <a:rPr lang="en-GB" sz="1000" dirty="0"/>
                        <a:t> loss </a:t>
                      </a:r>
                      <a:r>
                        <a:rPr lang="en-GB" sz="1000" dirty="0" err="1"/>
                        <a:t>från</a:t>
                      </a:r>
                      <a:r>
                        <a:rPr lang="en-GB" sz="1000" dirty="0"/>
                        <a:t> </a:t>
                      </a:r>
                      <a:r>
                        <a:rPr lang="en-GB" sz="1000" dirty="0" err="1"/>
                        <a:t>verktyget</a:t>
                      </a:r>
                      <a:r>
                        <a:rPr lang="en-GB" sz="1000" dirty="0"/>
                        <a:t>. Se till </a:t>
                      </a:r>
                      <a:r>
                        <a:rPr lang="en-GB" sz="1000" dirty="0" err="1"/>
                        <a:t>att</a:t>
                      </a:r>
                      <a:r>
                        <a:rPr lang="en-GB" sz="1000" dirty="0"/>
                        <a:t> </a:t>
                      </a:r>
                      <a:r>
                        <a:rPr lang="en-GB" sz="1000" dirty="0" err="1"/>
                        <a:t>batteriet</a:t>
                      </a:r>
                      <a:r>
                        <a:rPr lang="en-GB" sz="1000" dirty="0"/>
                        <a:t> ligger </a:t>
                      </a:r>
                      <a:r>
                        <a:rPr lang="en-GB" sz="1000" dirty="0" err="1"/>
                        <a:t>stabilt</a:t>
                      </a:r>
                      <a:r>
                        <a:rPr lang="en-GB" sz="1000" dirty="0"/>
                        <a:t> </a:t>
                      </a:r>
                      <a:r>
                        <a:rPr lang="en-GB" sz="1000" dirty="0" err="1"/>
                        <a:t>i</a:t>
                      </a:r>
                      <a:r>
                        <a:rPr lang="en-GB" sz="1000" dirty="0"/>
                        <a:t> </a:t>
                      </a:r>
                      <a:r>
                        <a:rPr lang="en-GB" sz="1000" dirty="0" err="1"/>
                        <a:t>väskan</a:t>
                      </a:r>
                      <a:endParaRPr lang="en-GB" sz="1000" dirty="0"/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r>
                        <a:rPr lang="sv-SE" sz="1000" dirty="0"/>
                        <a:t>Skriv ut två kopior av bifogad fil ”Farligt gods-deklaration”. Fäst en på lådan och lämna över den andra till chaufför </a:t>
                      </a:r>
                      <a:r>
                        <a:rPr lang="sv-SE" sz="1000"/>
                        <a:t>vid upphämtning. </a:t>
                      </a:r>
                      <a:endParaRPr lang="en-GB" sz="1000" dirty="0"/>
                    </a:p>
                  </a:txBody>
                  <a:tcPr marT="45719" marB="45719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42981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2) </a:t>
                      </a:r>
                      <a:r>
                        <a:rPr lang="sv-SE" sz="1000" b="0" dirty="0">
                          <a:solidFill>
                            <a:schemeClr val="tx1"/>
                          </a:solidFill>
                        </a:rPr>
                        <a:t>Kartong med endast ett batteri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Inget extra, det är redan tryckt på den speciella kartongen. </a:t>
                      </a:r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427080"/>
                  </a:ext>
                </a:extLst>
              </a:tr>
              <a:tr h="1131660">
                <a:tc>
                  <a:txBody>
                    <a:bodyPr/>
                    <a:lstStyle/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3) </a:t>
                      </a:r>
                      <a:r>
                        <a:rPr lang="en-GB" sz="1000" b="0" dirty="0" err="1">
                          <a:solidFill>
                            <a:schemeClr val="tx1"/>
                          </a:solidFill>
                        </a:rPr>
                        <a:t>Kartong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 med </a:t>
                      </a:r>
                      <a:r>
                        <a:rPr lang="en-GB" sz="1000" b="0" dirty="0" err="1">
                          <a:solidFill>
                            <a:schemeClr val="tx1"/>
                          </a:solidFill>
                        </a:rPr>
                        <a:t>endast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000" b="0" dirty="0" err="1">
                          <a:solidFill>
                            <a:schemeClr val="tx1"/>
                          </a:solidFill>
                        </a:rPr>
                        <a:t>batterier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n-GB" sz="1000" b="0" dirty="0" err="1">
                          <a:solidFill>
                            <a:schemeClr val="tx1"/>
                          </a:solidFill>
                        </a:rPr>
                        <a:t>flera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000" b="0" dirty="0" err="1">
                          <a:solidFill>
                            <a:schemeClr val="tx1"/>
                          </a:solidFill>
                        </a:rPr>
                        <a:t>batterier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err="1"/>
                        <a:t>Lägg</a:t>
                      </a:r>
                      <a:r>
                        <a:rPr lang="en-GB" sz="1000" dirty="0"/>
                        <a:t> </a:t>
                      </a:r>
                      <a:r>
                        <a:rPr lang="en-GB" sz="1000" dirty="0" err="1"/>
                        <a:t>varje</a:t>
                      </a:r>
                      <a:r>
                        <a:rPr lang="en-GB" sz="1000" dirty="0"/>
                        <a:t> </a:t>
                      </a:r>
                      <a:r>
                        <a:rPr lang="en-GB" sz="1000" dirty="0" err="1"/>
                        <a:t>batteri</a:t>
                      </a:r>
                      <a:r>
                        <a:rPr lang="en-GB" sz="1000" dirty="0"/>
                        <a:t> </a:t>
                      </a:r>
                      <a:r>
                        <a:rPr lang="en-GB" sz="1000" dirty="0" err="1"/>
                        <a:t>i</a:t>
                      </a:r>
                      <a:r>
                        <a:rPr lang="en-GB" sz="1000" dirty="0"/>
                        <a:t> </a:t>
                      </a:r>
                      <a:r>
                        <a:rPr lang="en-GB" sz="1000" dirty="0" err="1"/>
                        <a:t>en</a:t>
                      </a:r>
                      <a:r>
                        <a:rPr lang="en-GB" sz="1000" dirty="0"/>
                        <a:t> </a:t>
                      </a:r>
                      <a:r>
                        <a:rPr lang="en-GB" sz="1000" dirty="0" err="1"/>
                        <a:t>godkänd</a:t>
                      </a:r>
                      <a:r>
                        <a:rPr lang="en-GB" sz="1000" dirty="0"/>
                        <a:t> </a:t>
                      </a:r>
                      <a:r>
                        <a:rPr lang="en-GB" sz="1000" dirty="0" err="1"/>
                        <a:t>batterilåda</a:t>
                      </a:r>
                      <a:r>
                        <a:rPr lang="en-GB" sz="1000" dirty="0"/>
                        <a:t> (</a:t>
                      </a:r>
                      <a:r>
                        <a:rPr lang="en-GB" sz="1000" dirty="0" err="1"/>
                        <a:t>förtryckt</a:t>
                      </a:r>
                      <a:r>
                        <a:rPr lang="en-GB" sz="1000" dirty="0"/>
                        <a:t> </a:t>
                      </a:r>
                      <a:r>
                        <a:rPr lang="en-GB" sz="1000" dirty="0" err="1"/>
                        <a:t>etikett</a:t>
                      </a:r>
                      <a:r>
                        <a:rPr lang="en-GB" sz="1000" dirty="0"/>
                        <a:t> med </a:t>
                      </a:r>
                      <a:r>
                        <a:rPr lang="en-GB" sz="1000" dirty="0" err="1"/>
                        <a:t>en</a:t>
                      </a:r>
                      <a:r>
                        <a:rPr lang="en-GB" sz="1000" dirty="0"/>
                        <a:t> 9:a </a:t>
                      </a:r>
                      <a:r>
                        <a:rPr lang="en-GB" sz="1000" dirty="0" err="1"/>
                        <a:t>på</a:t>
                      </a:r>
                      <a:r>
                        <a:rPr lang="en-GB" sz="1000" dirty="0"/>
                        <a:t>). </a:t>
                      </a:r>
                      <a:r>
                        <a:rPr lang="en-GB" sz="1000" dirty="0" err="1"/>
                        <a:t>Packa</a:t>
                      </a:r>
                      <a:r>
                        <a:rPr lang="en-GB" sz="1000" dirty="0"/>
                        <a:t> </a:t>
                      </a:r>
                      <a:r>
                        <a:rPr lang="en-GB" sz="1000" dirty="0" err="1"/>
                        <a:t>batterierna</a:t>
                      </a:r>
                      <a:r>
                        <a:rPr lang="en-GB" sz="1000" dirty="0"/>
                        <a:t> </a:t>
                      </a:r>
                      <a:r>
                        <a:rPr lang="en-GB" sz="1000" dirty="0" err="1"/>
                        <a:t>stabilt</a:t>
                      </a:r>
                      <a:r>
                        <a:rPr lang="en-GB" sz="1000" dirty="0"/>
                        <a:t> </a:t>
                      </a:r>
                      <a:r>
                        <a:rPr lang="en-GB" sz="1000" dirty="0" err="1"/>
                        <a:t>i</a:t>
                      </a:r>
                      <a:r>
                        <a:rPr lang="en-GB" sz="1000" dirty="0"/>
                        <a:t> </a:t>
                      </a:r>
                      <a:r>
                        <a:rPr lang="en-GB" sz="1000" dirty="0" err="1"/>
                        <a:t>en</a:t>
                      </a:r>
                      <a:r>
                        <a:rPr lang="en-GB" sz="1000" dirty="0"/>
                        <a:t> </a:t>
                      </a:r>
                      <a:r>
                        <a:rPr lang="en-GB" sz="1000" dirty="0" err="1"/>
                        <a:t>yttre</a:t>
                      </a:r>
                      <a:r>
                        <a:rPr lang="en-GB" sz="1000" dirty="0"/>
                        <a:t> </a:t>
                      </a:r>
                      <a:r>
                        <a:rPr lang="en-GB" sz="1000" dirty="0" err="1"/>
                        <a:t>kartong</a:t>
                      </a:r>
                      <a:r>
                        <a:rPr lang="en-GB" sz="1000" dirty="0"/>
                        <a:t>. </a:t>
                      </a:r>
                      <a:r>
                        <a:rPr lang="en-GB" sz="1000" dirty="0" err="1"/>
                        <a:t>Märk</a:t>
                      </a:r>
                      <a:r>
                        <a:rPr lang="en-GB" sz="1000" dirty="0"/>
                        <a:t> med </a:t>
                      </a:r>
                      <a:r>
                        <a:rPr lang="en-GB" sz="1000" dirty="0" err="1"/>
                        <a:t>etiketten</a:t>
                      </a:r>
                      <a:r>
                        <a:rPr lang="en-GB" sz="1000" dirty="0"/>
                        <a:t> med 9:an, </a:t>
                      </a:r>
                      <a:r>
                        <a:rPr lang="en-GB" sz="1000" dirty="0" err="1"/>
                        <a:t>samt</a:t>
                      </a:r>
                      <a:r>
                        <a:rPr lang="en-GB" sz="1000" dirty="0"/>
                        <a:t> OVERPACK</a:t>
                      </a:r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390948"/>
                  </a:ext>
                </a:extLst>
              </a:tr>
              <a:tr h="1036320">
                <a:tc>
                  <a:txBody>
                    <a:bodyPr/>
                    <a:lstStyle/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4) </a:t>
                      </a:r>
                      <a:r>
                        <a:rPr lang="sv-SE" sz="1000" b="0" dirty="0">
                          <a:solidFill>
                            <a:schemeClr val="tx1"/>
                          </a:solidFill>
                        </a:rPr>
                        <a:t>Kartong med batterier och verktyg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sv-SE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Lägg varje batteri i en godkänd batterilåda (förtryckt etikett med en 9:a på). </a:t>
                      </a:r>
                      <a:r>
                        <a:rPr lang="en-GB" sz="1000" dirty="0" err="1"/>
                        <a:t>Packa</a:t>
                      </a:r>
                      <a:r>
                        <a:rPr lang="en-GB" sz="1000" dirty="0"/>
                        <a:t> </a:t>
                      </a:r>
                      <a:r>
                        <a:rPr lang="en-GB" sz="1000" dirty="0" err="1"/>
                        <a:t>godset</a:t>
                      </a:r>
                      <a:r>
                        <a:rPr lang="en-GB" sz="1000" dirty="0"/>
                        <a:t> </a:t>
                      </a:r>
                      <a:r>
                        <a:rPr lang="en-GB" sz="1000" dirty="0" err="1"/>
                        <a:t>stabilt</a:t>
                      </a:r>
                      <a:r>
                        <a:rPr lang="en-GB" sz="1000" dirty="0"/>
                        <a:t> </a:t>
                      </a:r>
                      <a:r>
                        <a:rPr lang="en-GB" sz="1000" dirty="0" err="1"/>
                        <a:t>i</a:t>
                      </a:r>
                      <a:r>
                        <a:rPr lang="en-GB" sz="1000" dirty="0"/>
                        <a:t> </a:t>
                      </a:r>
                      <a:r>
                        <a:rPr lang="en-GB" sz="1000" dirty="0" err="1"/>
                        <a:t>en</a:t>
                      </a:r>
                      <a:r>
                        <a:rPr lang="en-GB" sz="1000" dirty="0"/>
                        <a:t> </a:t>
                      </a:r>
                      <a:r>
                        <a:rPr lang="en-GB" sz="1000" dirty="0" err="1"/>
                        <a:t>yttre</a:t>
                      </a:r>
                      <a:r>
                        <a:rPr lang="en-GB" sz="1000" dirty="0"/>
                        <a:t> </a:t>
                      </a:r>
                      <a:r>
                        <a:rPr lang="en-GB" sz="1000" dirty="0" err="1"/>
                        <a:t>kartong</a:t>
                      </a:r>
                      <a:r>
                        <a:rPr lang="en-GB" sz="1000" dirty="0"/>
                        <a:t>. </a:t>
                      </a:r>
                      <a:r>
                        <a:rPr lang="en-GB" sz="1000" dirty="0" err="1"/>
                        <a:t>Märk</a:t>
                      </a:r>
                      <a:r>
                        <a:rPr lang="en-GB" sz="1000" dirty="0"/>
                        <a:t> med </a:t>
                      </a:r>
                      <a:r>
                        <a:rPr lang="en-GB" sz="1000" dirty="0" err="1"/>
                        <a:t>etiketten</a:t>
                      </a:r>
                      <a:r>
                        <a:rPr lang="en-GB" sz="1000" dirty="0"/>
                        <a:t> med 9:an, </a:t>
                      </a:r>
                      <a:r>
                        <a:rPr lang="en-GB" sz="1000" dirty="0" err="1"/>
                        <a:t>samt</a:t>
                      </a:r>
                      <a:r>
                        <a:rPr lang="en-GB" sz="1000" dirty="0"/>
                        <a:t> OVERPACK</a:t>
                      </a:r>
                      <a:endParaRPr lang="en-US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T="45719" marB="45719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87249769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5) </a:t>
                      </a:r>
                      <a:r>
                        <a:rPr lang="sv-SE" sz="1000" b="0" dirty="0">
                          <a:solidFill>
                            <a:schemeClr val="tx1"/>
                          </a:solidFill>
                        </a:rPr>
                        <a:t>Kartong med batterier och verktyg i Hilti-väska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en-GB" sz="1000" dirty="0"/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397343"/>
                  </a:ext>
                </a:extLst>
              </a:tr>
              <a:tr h="9880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692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Lägg varje batteri i en godkänd batterilåda (förtryckt etikett med en 9:a på). </a:t>
                      </a:r>
                      <a:r>
                        <a:rPr lang="en-GB" sz="1000" dirty="0" err="1"/>
                        <a:t>Packa</a:t>
                      </a:r>
                      <a:r>
                        <a:rPr lang="en-GB" sz="1000" dirty="0"/>
                        <a:t> </a:t>
                      </a:r>
                      <a:r>
                        <a:rPr lang="en-GB" sz="1000" dirty="0" err="1"/>
                        <a:t>godset</a:t>
                      </a:r>
                      <a:r>
                        <a:rPr lang="en-GB" sz="1000" dirty="0"/>
                        <a:t> </a:t>
                      </a:r>
                      <a:r>
                        <a:rPr lang="en-GB" sz="1000" dirty="0" err="1"/>
                        <a:t>stabilt</a:t>
                      </a:r>
                      <a:r>
                        <a:rPr lang="en-GB" sz="1000" dirty="0"/>
                        <a:t> </a:t>
                      </a:r>
                      <a:r>
                        <a:rPr lang="en-GB" sz="1000" dirty="0" err="1"/>
                        <a:t>i</a:t>
                      </a:r>
                      <a:r>
                        <a:rPr lang="en-GB" sz="1000" dirty="0"/>
                        <a:t> </a:t>
                      </a:r>
                      <a:r>
                        <a:rPr lang="en-GB" sz="1000" dirty="0" err="1"/>
                        <a:t>en</a:t>
                      </a:r>
                      <a:r>
                        <a:rPr lang="en-GB" sz="1000" dirty="0"/>
                        <a:t> </a:t>
                      </a:r>
                      <a:r>
                        <a:rPr lang="en-GB" sz="1000" dirty="0" err="1"/>
                        <a:t>yttre</a:t>
                      </a:r>
                      <a:r>
                        <a:rPr lang="en-GB" sz="1000" dirty="0"/>
                        <a:t> </a:t>
                      </a:r>
                      <a:r>
                        <a:rPr lang="en-GB" sz="1000" dirty="0" err="1"/>
                        <a:t>kartong</a:t>
                      </a:r>
                      <a:r>
                        <a:rPr lang="en-GB" sz="1000" dirty="0"/>
                        <a:t>. </a:t>
                      </a:r>
                      <a:r>
                        <a:rPr lang="en-GB" sz="1000" dirty="0" err="1"/>
                        <a:t>Märk</a:t>
                      </a:r>
                      <a:r>
                        <a:rPr lang="en-GB" sz="1000" dirty="0"/>
                        <a:t> med </a:t>
                      </a:r>
                      <a:r>
                        <a:rPr lang="en-GB" sz="1000" dirty="0" err="1"/>
                        <a:t>etiketten</a:t>
                      </a:r>
                      <a:r>
                        <a:rPr lang="en-GB" sz="1000" dirty="0"/>
                        <a:t> med 9:an, </a:t>
                      </a:r>
                      <a:r>
                        <a:rPr lang="en-GB" sz="1000" dirty="0" err="1"/>
                        <a:t>samt</a:t>
                      </a:r>
                      <a:r>
                        <a:rPr lang="en-GB" sz="1000" dirty="0"/>
                        <a:t> OVERPACK</a:t>
                      </a:r>
                      <a:endParaRPr lang="en-US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528818"/>
                  </a:ext>
                </a:extLst>
              </a:tr>
            </a:tbl>
          </a:graphicData>
        </a:graphic>
      </p:graphicFrame>
      <p:pic>
        <p:nvPicPr>
          <p:cNvPr id="52" name="Picture 51" descr="C:\Users\sabyjua\AppData\Local\Temp\SNAGHTML10cff38.PNG">
            <a:extLst>
              <a:ext uri="{FF2B5EF4-FFF2-40B4-BE49-F238E27FC236}">
                <a16:creationId xmlns:a16="http://schemas.microsoft.com/office/drawing/2014/main" id="{6DC92164-ED4C-4229-BF87-1950B32E73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429" y="5625832"/>
            <a:ext cx="511402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F322AB8B-7BB4-43B3-81A4-1B7860F816B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6833" y="5962785"/>
            <a:ext cx="710545" cy="691371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AB8BA5D0-3936-4142-AA59-DA1E935B41D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312" y="6176031"/>
            <a:ext cx="720000" cy="453750"/>
          </a:xfrm>
          <a:prstGeom prst="rect">
            <a:avLst/>
          </a:prstGeom>
        </p:spPr>
      </p:pic>
      <p:pic>
        <p:nvPicPr>
          <p:cNvPr id="58" name="Graphic 57" descr="Arrow: Straight">
            <a:extLst>
              <a:ext uri="{FF2B5EF4-FFF2-40B4-BE49-F238E27FC236}">
                <a16:creationId xmlns:a16="http://schemas.microsoft.com/office/drawing/2014/main" id="{FBBD1782-8196-4857-95EA-043C4974281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0800000">
            <a:off x="2752218" y="6291623"/>
            <a:ext cx="360000" cy="248512"/>
          </a:xfrm>
          <a:prstGeom prst="rect">
            <a:avLst/>
          </a:prstGeom>
        </p:spPr>
      </p:pic>
      <p:pic>
        <p:nvPicPr>
          <p:cNvPr id="59" name="Picture 58" descr="C:\Users\sabyjua\AppData\Local\Temp\SNAGHTML10cff38.PNG">
            <a:extLst>
              <a:ext uri="{FF2B5EF4-FFF2-40B4-BE49-F238E27FC236}">
                <a16:creationId xmlns:a16="http://schemas.microsoft.com/office/drawing/2014/main" id="{911F2700-18E7-4066-ACCF-8FD95164AC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181" y="4643225"/>
            <a:ext cx="511402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6FF3D934-F86F-494F-8508-EDD3B6FCC96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8129" y="5053334"/>
            <a:ext cx="720000" cy="453750"/>
          </a:xfrm>
          <a:prstGeom prst="rect">
            <a:avLst/>
          </a:prstGeom>
        </p:spPr>
      </p:pic>
      <p:pic>
        <p:nvPicPr>
          <p:cNvPr id="70" name="Picture 69" descr="C:\Users\sabyjua\AppData\Local\Temp\SNAGHTML10cff38.PNG">
            <a:extLst>
              <a:ext uri="{FF2B5EF4-FFF2-40B4-BE49-F238E27FC236}">
                <a16:creationId xmlns:a16="http://schemas.microsoft.com/office/drawing/2014/main" id="{221419A4-DE77-4FBE-B8EB-5A01D9D08B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8283" y="3589572"/>
            <a:ext cx="511402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73" descr="C:\Users\sabyjua\AppData\Local\Temp\SNAGHTML10cff38.PNG">
            <a:extLst>
              <a:ext uri="{FF2B5EF4-FFF2-40B4-BE49-F238E27FC236}">
                <a16:creationId xmlns:a16="http://schemas.microsoft.com/office/drawing/2014/main" id="{A9F4DFF7-2903-450F-9DA2-194F6CBBA8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8283" y="4011876"/>
            <a:ext cx="511402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80" descr="C:\Users\sabyjua\AppData\Local\Temp\SNAGHTML10cff38.PNG">
            <a:extLst>
              <a:ext uri="{FF2B5EF4-FFF2-40B4-BE49-F238E27FC236}">
                <a16:creationId xmlns:a16="http://schemas.microsoft.com/office/drawing/2014/main" id="{76561FC8-C146-4C48-8689-8C2B941EF3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4079" y="2876283"/>
            <a:ext cx="511402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83">
            <a:extLst>
              <a:ext uri="{FF2B5EF4-FFF2-40B4-BE49-F238E27FC236}">
                <a16:creationId xmlns:a16="http://schemas.microsoft.com/office/drawing/2014/main" id="{D265D07C-1A12-4E5C-A8F4-D4AB8EC9B1A0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9480" y="3561180"/>
            <a:ext cx="1076828" cy="833828"/>
          </a:xfrm>
          <a:prstGeom prst="rect">
            <a:avLst/>
          </a:prstGeom>
        </p:spPr>
      </p:pic>
      <p:pic>
        <p:nvPicPr>
          <p:cNvPr id="86" name="Picture 85">
            <a:extLst>
              <a:ext uri="{FF2B5EF4-FFF2-40B4-BE49-F238E27FC236}">
                <a16:creationId xmlns:a16="http://schemas.microsoft.com/office/drawing/2014/main" id="{B8C4EB5F-7577-481D-9FB4-2DA3745E9A30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7378" y="4643224"/>
            <a:ext cx="1076828" cy="833828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id="{59C40554-C55A-4544-9868-D02808F3A484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6626" y="5596649"/>
            <a:ext cx="1076828" cy="83382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D8F48C7-2EDC-44A8-A904-4FB26D368049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1815" y="2869719"/>
            <a:ext cx="594811" cy="375669"/>
          </a:xfrm>
          <a:prstGeom prst="rect">
            <a:avLst/>
          </a:prstGeom>
        </p:spPr>
      </p:pic>
      <p:pic>
        <p:nvPicPr>
          <p:cNvPr id="83" name="Graphic 82" descr="Arrow: Straight">
            <a:extLst>
              <a:ext uri="{FF2B5EF4-FFF2-40B4-BE49-F238E27FC236}">
                <a16:creationId xmlns:a16="http://schemas.microsoft.com/office/drawing/2014/main" id="{A5AA6915-8046-4C1E-90A3-9CC2E70C688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0800000">
            <a:off x="3076081" y="2869719"/>
            <a:ext cx="360000" cy="248512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C860F77C-B92D-4377-8DA7-FFB0CB198227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3318" y="3615120"/>
            <a:ext cx="594811" cy="375669"/>
          </a:xfrm>
          <a:prstGeom prst="rect">
            <a:avLst/>
          </a:prstGeom>
        </p:spPr>
      </p:pic>
      <p:pic>
        <p:nvPicPr>
          <p:cNvPr id="40" name="Graphic 39" descr="Arrow: Straight">
            <a:extLst>
              <a:ext uri="{FF2B5EF4-FFF2-40B4-BE49-F238E27FC236}">
                <a16:creationId xmlns:a16="http://schemas.microsoft.com/office/drawing/2014/main" id="{36F2B1AA-3228-4862-9ADE-5C871A280A1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0800000">
            <a:off x="2714249" y="3638793"/>
            <a:ext cx="360000" cy="248512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7149C1A8-7B6E-4308-A971-15677DC36315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3318" y="4051724"/>
            <a:ext cx="594811" cy="375669"/>
          </a:xfrm>
          <a:prstGeom prst="rect">
            <a:avLst/>
          </a:prstGeom>
        </p:spPr>
      </p:pic>
      <p:pic>
        <p:nvPicPr>
          <p:cNvPr id="42" name="Graphic 41" descr="Arrow: Straight">
            <a:extLst>
              <a:ext uri="{FF2B5EF4-FFF2-40B4-BE49-F238E27FC236}">
                <a16:creationId xmlns:a16="http://schemas.microsoft.com/office/drawing/2014/main" id="{A1FC5D40-7518-46E7-94B0-AEB6B822909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0800000">
            <a:off x="2697583" y="4051724"/>
            <a:ext cx="360000" cy="248512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00787653-69A3-41B5-B46D-21C4800CC3C1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216" y="4664031"/>
            <a:ext cx="594811" cy="375669"/>
          </a:xfrm>
          <a:prstGeom prst="rect">
            <a:avLst/>
          </a:prstGeom>
        </p:spPr>
      </p:pic>
      <p:pic>
        <p:nvPicPr>
          <p:cNvPr id="44" name="Graphic 43" descr="Arrow: Straight">
            <a:extLst>
              <a:ext uri="{FF2B5EF4-FFF2-40B4-BE49-F238E27FC236}">
                <a16:creationId xmlns:a16="http://schemas.microsoft.com/office/drawing/2014/main" id="{284D4E2C-1A0E-4B69-BD59-AAC36886E52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0800000">
            <a:off x="2655481" y="4664031"/>
            <a:ext cx="360000" cy="248512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D6852C98-6AF5-4E92-BB76-30DBCD00C6AC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464" y="5651043"/>
            <a:ext cx="594811" cy="375669"/>
          </a:xfrm>
          <a:prstGeom prst="rect">
            <a:avLst/>
          </a:prstGeom>
        </p:spPr>
      </p:pic>
      <p:pic>
        <p:nvPicPr>
          <p:cNvPr id="46" name="Graphic 45" descr="Arrow: Straight">
            <a:extLst>
              <a:ext uri="{FF2B5EF4-FFF2-40B4-BE49-F238E27FC236}">
                <a16:creationId xmlns:a16="http://schemas.microsoft.com/office/drawing/2014/main" id="{41AD05C7-5059-4212-824F-D5D0B0A3CE1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0800000">
            <a:off x="2844729" y="5651043"/>
            <a:ext cx="360000" cy="248512"/>
          </a:xfrm>
          <a:prstGeom prst="rect">
            <a:avLst/>
          </a:prstGeom>
        </p:spPr>
      </p:pic>
      <p:pic>
        <p:nvPicPr>
          <p:cNvPr id="47" name="Graphic 46" descr="Arrow: Straight">
            <a:extLst>
              <a:ext uri="{FF2B5EF4-FFF2-40B4-BE49-F238E27FC236}">
                <a16:creationId xmlns:a16="http://schemas.microsoft.com/office/drawing/2014/main" id="{71C90D8A-E9BE-4987-AE06-453EFB07381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1674270">
            <a:off x="3548245" y="3628814"/>
            <a:ext cx="360000" cy="248512"/>
          </a:xfrm>
          <a:prstGeom prst="rect">
            <a:avLst/>
          </a:prstGeom>
        </p:spPr>
      </p:pic>
      <p:pic>
        <p:nvPicPr>
          <p:cNvPr id="48" name="Graphic 47" descr="Arrow: Straight">
            <a:extLst>
              <a:ext uri="{FF2B5EF4-FFF2-40B4-BE49-F238E27FC236}">
                <a16:creationId xmlns:a16="http://schemas.microsoft.com/office/drawing/2014/main" id="{26700329-5101-41CA-BE2B-C1B86271DBA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9762800">
            <a:off x="3552299" y="3979024"/>
            <a:ext cx="360000" cy="248512"/>
          </a:xfrm>
          <a:prstGeom prst="rect">
            <a:avLst/>
          </a:prstGeom>
        </p:spPr>
      </p:pic>
      <p:pic>
        <p:nvPicPr>
          <p:cNvPr id="49" name="Graphic 48" descr="Arrow: Straight">
            <a:extLst>
              <a:ext uri="{FF2B5EF4-FFF2-40B4-BE49-F238E27FC236}">
                <a16:creationId xmlns:a16="http://schemas.microsoft.com/office/drawing/2014/main" id="{05672EA8-BD06-4EA4-AD6B-85A261D82EF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2022481">
            <a:off x="3497022" y="4711449"/>
            <a:ext cx="360000" cy="248512"/>
          </a:xfrm>
          <a:prstGeom prst="rect">
            <a:avLst/>
          </a:prstGeom>
        </p:spPr>
      </p:pic>
      <p:pic>
        <p:nvPicPr>
          <p:cNvPr id="50" name="Graphic 49" descr="Arrow: Straight">
            <a:extLst>
              <a:ext uri="{FF2B5EF4-FFF2-40B4-BE49-F238E27FC236}">
                <a16:creationId xmlns:a16="http://schemas.microsoft.com/office/drawing/2014/main" id="{7F632727-1886-4191-83C1-129E5B6BE2A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9872779">
            <a:off x="3534649" y="5008249"/>
            <a:ext cx="360000" cy="248512"/>
          </a:xfrm>
          <a:prstGeom prst="rect">
            <a:avLst/>
          </a:prstGeom>
        </p:spPr>
      </p:pic>
      <p:pic>
        <p:nvPicPr>
          <p:cNvPr id="51" name="Graphic 50" descr="Arrow: Straight">
            <a:extLst>
              <a:ext uri="{FF2B5EF4-FFF2-40B4-BE49-F238E27FC236}">
                <a16:creationId xmlns:a16="http://schemas.microsoft.com/office/drawing/2014/main" id="{8A52CE0A-7CDB-40D9-BB1A-99343588661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1658547">
            <a:off x="3697784" y="5738725"/>
            <a:ext cx="360000" cy="248512"/>
          </a:xfrm>
          <a:prstGeom prst="rect">
            <a:avLst/>
          </a:prstGeom>
        </p:spPr>
      </p:pic>
      <p:pic>
        <p:nvPicPr>
          <p:cNvPr id="56" name="Graphic 55" descr="Arrow: Straight">
            <a:extLst>
              <a:ext uri="{FF2B5EF4-FFF2-40B4-BE49-F238E27FC236}">
                <a16:creationId xmlns:a16="http://schemas.microsoft.com/office/drawing/2014/main" id="{F307C5BF-C9A0-4B2F-B837-DB875E2518B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9803999">
            <a:off x="3734107" y="6009029"/>
            <a:ext cx="360000" cy="24851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4B5A14A-A64D-4BF2-978B-D2B0EFBCFBB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056270" y="3577568"/>
            <a:ext cx="752906" cy="987328"/>
          </a:xfrm>
          <a:prstGeom prst="rect">
            <a:avLst/>
          </a:prstGeom>
        </p:spPr>
      </p:pic>
      <p:pic>
        <p:nvPicPr>
          <p:cNvPr id="64" name="Picture 63" descr="C:\Users\sabyjua\AppData\Local\Temp\SNAGHTML10cff38.PNG">
            <a:extLst>
              <a:ext uri="{FF2B5EF4-FFF2-40B4-BE49-F238E27FC236}">
                <a16:creationId xmlns:a16="http://schemas.microsoft.com/office/drawing/2014/main" id="{9F5D24BE-450E-4772-8007-8769309F0E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0725" y="1707606"/>
            <a:ext cx="511402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B6069661-52CB-4D56-A5FD-AAE6B074DD2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5763" y="1998821"/>
            <a:ext cx="710545" cy="691371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D0E0AD6C-2999-4BBD-90CC-22F4B69054E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7779" y="2279849"/>
            <a:ext cx="720000" cy="453750"/>
          </a:xfrm>
          <a:prstGeom prst="rect">
            <a:avLst/>
          </a:prstGeom>
        </p:spPr>
      </p:pic>
      <p:pic>
        <p:nvPicPr>
          <p:cNvPr id="67" name="Graphic 66" descr="Arrow: Straight">
            <a:extLst>
              <a:ext uri="{FF2B5EF4-FFF2-40B4-BE49-F238E27FC236}">
                <a16:creationId xmlns:a16="http://schemas.microsoft.com/office/drawing/2014/main" id="{E6385771-DDF6-4168-A867-F9DCED912557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9762800">
            <a:off x="3858786" y="2241202"/>
            <a:ext cx="360000" cy="248512"/>
          </a:xfrm>
          <a:prstGeom prst="rect">
            <a:avLst/>
          </a:prstGeom>
        </p:spPr>
      </p:pic>
      <p:pic>
        <p:nvPicPr>
          <p:cNvPr id="68" name="Graphic 67" descr="Arrow: Straight">
            <a:extLst>
              <a:ext uri="{FF2B5EF4-FFF2-40B4-BE49-F238E27FC236}">
                <a16:creationId xmlns:a16="http://schemas.microsoft.com/office/drawing/2014/main" id="{2D681FDE-7E41-4CFB-81B7-766EF7C3DFB7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2526430">
            <a:off x="3821809" y="1950272"/>
            <a:ext cx="360000" cy="248512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0CC807E8-C8B2-46F0-8822-53FA9A0883C1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 r="13765" b="10243"/>
          <a:stretch/>
        </p:blipFill>
        <p:spPr>
          <a:xfrm rot="5400000">
            <a:off x="1808677" y="1944126"/>
            <a:ext cx="1163750" cy="50411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3C1F81F-2982-4937-A12C-6E93267F18BD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694589" y="1630359"/>
            <a:ext cx="565921" cy="1131904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99AE8478-8C42-4B96-9C2D-BC3411386C7C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9493" y="2120409"/>
            <a:ext cx="460624" cy="448194"/>
          </a:xfrm>
          <a:prstGeom prst="rect">
            <a:avLst/>
          </a:prstGeom>
        </p:spPr>
      </p:pic>
      <p:pic>
        <p:nvPicPr>
          <p:cNvPr id="72" name="Graphic 71" descr="Arrow: Straight">
            <a:extLst>
              <a:ext uri="{FF2B5EF4-FFF2-40B4-BE49-F238E27FC236}">
                <a16:creationId xmlns:a16="http://schemas.microsoft.com/office/drawing/2014/main" id="{F11CBBD1-CACA-4B0F-BCA9-B35D6B992A6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7072865">
            <a:off x="1398824" y="2517927"/>
            <a:ext cx="229040" cy="24851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53E1DF4-170B-4D95-BC69-ECA9F1AAC3A5}"/>
              </a:ext>
            </a:extLst>
          </p:cNvPr>
          <p:cNvSpPr txBox="1"/>
          <p:nvPr/>
        </p:nvSpPr>
        <p:spPr>
          <a:xfrm>
            <a:off x="641795" y="2537589"/>
            <a:ext cx="910827" cy="245003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l" rtl="0" eaLnBrk="1" fontAlgn="auto" hangingPunct="1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Clr>
                <a:schemeClr val="accent4">
                  <a:lumMod val="60000"/>
                  <a:lumOff val="40000"/>
                </a:schemeClr>
              </a:buClr>
            </a:pPr>
            <a:r>
              <a:rPr lang="en-US" sz="10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Kontrollera</a:t>
            </a:r>
            <a:r>
              <a:rPr lang="en-US" sz="1000" b="1" dirty="0">
                <a:solidFill>
                  <a:srgbClr val="000000"/>
                </a:solidFill>
                <a:latin typeface="Arial" panose="020B0604020202020204" pitchFamily="34" charset="0"/>
              </a:rPr>
              <a:t>!</a:t>
            </a:r>
            <a:endParaRPr lang="en-US" sz="1000" b="1" i="0" u="non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5AD76BAF-3EBC-4EDA-B80C-F8FA2BF439DD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t="8581"/>
          <a:stretch/>
        </p:blipFill>
        <p:spPr>
          <a:xfrm>
            <a:off x="7111324" y="1691061"/>
            <a:ext cx="783529" cy="987328"/>
          </a:xfrm>
          <a:prstGeom prst="rect">
            <a:avLst/>
          </a:prstGeom>
        </p:spPr>
      </p:pic>
      <p:pic>
        <p:nvPicPr>
          <p:cNvPr id="13" name="Graphic 12" descr="Checkmark">
            <a:extLst>
              <a:ext uri="{FF2B5EF4-FFF2-40B4-BE49-F238E27FC236}">
                <a16:creationId xmlns:a16="http://schemas.microsoft.com/office/drawing/2014/main" id="{1CF0AB87-BC10-4566-8914-32629BB31FFC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2716938" y="2210080"/>
            <a:ext cx="629171" cy="629171"/>
          </a:xfrm>
          <a:prstGeom prst="rect">
            <a:avLst/>
          </a:prstGeom>
        </p:spPr>
      </p:pic>
      <p:pic>
        <p:nvPicPr>
          <p:cNvPr id="15" name="Graphic 14" descr="Close">
            <a:extLst>
              <a:ext uri="{FF2B5EF4-FFF2-40B4-BE49-F238E27FC236}">
                <a16:creationId xmlns:a16="http://schemas.microsoft.com/office/drawing/2014/main" id="{03C1DB07-CACE-4A0E-9532-AE65AB857692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2103637" y="2203055"/>
            <a:ext cx="604549" cy="6045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EA7DD6E-D638-765E-8B7A-7711391BEAE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105957" y="5345213"/>
            <a:ext cx="752906" cy="987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017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15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393" y="774159"/>
          <a:ext cx="1392" cy="1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82" imgH="481" progId="TCLayout.ActiveDocument.1">
                  <p:embed/>
                </p:oleObj>
              </mc:Choice>
              <mc:Fallback>
                <p:oleObj name="think-cell Slide" r:id="rId4" imgW="482" imgH="481" progId="TCLayout.ActiveDocument.1">
                  <p:embed/>
                  <p:pic>
                    <p:nvPicPr>
                      <p:cNvPr id="16" name="Object 15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93" y="774159"/>
                        <a:ext cx="1392" cy="13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/>
          <p:cNvSpPr/>
          <p:nvPr>
            <p:custDataLst>
              <p:tags r:id="rId2"/>
            </p:custDataLst>
          </p:nvPr>
        </p:nvSpPr>
        <p:spPr bwMode="auto">
          <a:xfrm>
            <a:off x="0" y="772765"/>
            <a:ext cx="139216" cy="1392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107000"/>
              </a:lnSpc>
              <a:spcBef>
                <a:spcPct val="0"/>
              </a:spcBef>
              <a:spcAft>
                <a:spcPct val="0"/>
              </a:spcAft>
            </a:pPr>
            <a:endParaRPr lang="en-GB" sz="1228" dirty="0">
              <a:solidFill>
                <a:srgbClr val="0000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CB0BD71-AEE1-4B99-AAAC-9872068B0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434" y="416390"/>
            <a:ext cx="9850440" cy="511074"/>
          </a:xfrm>
        </p:spPr>
        <p:txBody>
          <a:bodyPr/>
          <a:lstStyle/>
          <a:p>
            <a:r>
              <a:rPr lang="en-GB" dirty="0" err="1"/>
              <a:t>Litiummetallbatterier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gx-verktyg</a:t>
            </a:r>
            <a:r>
              <a:rPr lang="en-GB" dirty="0"/>
              <a:t>
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178FD-43BF-4968-A299-3450DC0CDF97}" type="slidenum">
              <a:rPr lang="en-US" noProof="0" smtClean="0"/>
              <a:t>4</a:t>
            </a:fld>
            <a:endParaRPr lang="en-US" noProof="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7F9ACA3-D304-45E7-A44F-7B7AFC8C2B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106498"/>
              </p:ext>
            </p:extLst>
          </p:nvPr>
        </p:nvGraphicFramePr>
        <p:xfrm>
          <a:off x="420434" y="2973674"/>
          <a:ext cx="9850438" cy="38711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11913">
                  <a:extLst>
                    <a:ext uri="{9D8B030D-6E8A-4147-A177-3AD203B41FA5}">
                      <a16:colId xmlns:a16="http://schemas.microsoft.com/office/drawing/2014/main" val="1858450975"/>
                    </a:ext>
                  </a:extLst>
                </a:gridCol>
                <a:gridCol w="4149969">
                  <a:extLst>
                    <a:ext uri="{9D8B030D-6E8A-4147-A177-3AD203B41FA5}">
                      <a16:colId xmlns:a16="http://schemas.microsoft.com/office/drawing/2014/main" val="3853411849"/>
                    </a:ext>
                  </a:extLst>
                </a:gridCol>
                <a:gridCol w="1847982">
                  <a:extLst>
                    <a:ext uri="{9D8B030D-6E8A-4147-A177-3AD203B41FA5}">
                      <a16:colId xmlns:a16="http://schemas.microsoft.com/office/drawing/2014/main" val="3421297423"/>
                    </a:ext>
                  </a:extLst>
                </a:gridCol>
                <a:gridCol w="1892744">
                  <a:extLst>
                    <a:ext uri="{9D8B030D-6E8A-4147-A177-3AD203B41FA5}">
                      <a16:colId xmlns:a16="http://schemas.microsoft.com/office/drawing/2014/main" val="850594556"/>
                    </a:ext>
                  </a:extLst>
                </a:gridCol>
                <a:gridCol w="947830">
                  <a:extLst>
                    <a:ext uri="{9D8B030D-6E8A-4147-A177-3AD203B41FA5}">
                      <a16:colId xmlns:a16="http://schemas.microsoft.com/office/drawing/2014/main" val="3870809091"/>
                    </a:ext>
                  </a:extLst>
                </a:gridCol>
              </a:tblGrid>
              <a:tr h="271168"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accent4"/>
                          </a:solidFill>
                        </a:rPr>
                        <a:t>Scenario</a:t>
                      </a:r>
                      <a:endParaRPr lang="en-GB" sz="1100" b="0" dirty="0">
                        <a:solidFill>
                          <a:schemeClr val="accent4"/>
                        </a:solidFill>
                      </a:endParaRPr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69267" rtl="0" eaLnBrk="1" latinLnBrk="0" hangingPunct="1"/>
                      <a:r>
                        <a:rPr lang="en-GB" sz="1100" kern="1200" dirty="0" err="1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Paketering</a:t>
                      </a:r>
                      <a:endParaRPr lang="en-GB" sz="1100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69267" rtl="0" eaLnBrk="1" latinLnBrk="0" hangingPunct="1"/>
                      <a:r>
                        <a:rPr lang="en-GB" sz="1100" kern="1200" dirty="0" err="1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Instruktioner</a:t>
                      </a:r>
                      <a:endParaRPr lang="en-GB" sz="1100" kern="1200" dirty="0">
                        <a:solidFill>
                          <a:schemeClr val="accent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err="1">
                          <a:solidFill>
                            <a:schemeClr val="accent4"/>
                          </a:solidFill>
                        </a:rPr>
                        <a:t>Märkning</a:t>
                      </a:r>
                      <a:endParaRPr lang="en-GB" sz="1100" b="0" dirty="0">
                        <a:solidFill>
                          <a:schemeClr val="accent4"/>
                        </a:solidFill>
                      </a:endParaRPr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err="1">
                          <a:solidFill>
                            <a:schemeClr val="accent4"/>
                          </a:solidFill>
                        </a:rPr>
                        <a:t>Dokument</a:t>
                      </a:r>
                      <a:endParaRPr lang="en-GB" sz="1100" b="0" dirty="0">
                        <a:solidFill>
                          <a:schemeClr val="accent4"/>
                        </a:solidFill>
                      </a:endParaRPr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700963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r>
                        <a:rPr lang="en-GB" sz="1000" b="0" dirty="0" err="1">
                          <a:solidFill>
                            <a:schemeClr val="accent4"/>
                          </a:solidFill>
                        </a:rPr>
                        <a:t>Verktyg</a:t>
                      </a:r>
                      <a:r>
                        <a:rPr lang="en-GB" sz="1000" b="0" dirty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GB" sz="1000" b="0" dirty="0" err="1">
                          <a:solidFill>
                            <a:schemeClr val="accent4"/>
                          </a:solidFill>
                        </a:rPr>
                        <a:t>i</a:t>
                      </a:r>
                      <a:r>
                        <a:rPr lang="en-GB" sz="1000" b="0" dirty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GB" sz="1000" b="0" dirty="0" err="1">
                          <a:solidFill>
                            <a:schemeClr val="accent4"/>
                          </a:solidFill>
                        </a:rPr>
                        <a:t>kartong</a:t>
                      </a:r>
                      <a:r>
                        <a:rPr lang="en-GB" sz="1000" b="0" dirty="0">
                          <a:solidFill>
                            <a:schemeClr val="accent4"/>
                          </a:solidFill>
                        </a:rPr>
                        <a:t>
</a:t>
                      </a:r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b="0" dirty="0">
                        <a:solidFill>
                          <a:schemeClr val="accent4"/>
                        </a:solidFill>
                      </a:endParaRPr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0" dirty="0">
                          <a:solidFill>
                            <a:schemeClr val="accent4"/>
                          </a:solidFill>
                        </a:rPr>
                        <a:t>Endast ett verktyg per låda.
</a:t>
                      </a:r>
                      <a:endParaRPr lang="en-GB" sz="1000" b="0" dirty="0">
                        <a:solidFill>
                          <a:schemeClr val="accent4"/>
                        </a:solidFill>
                      </a:endParaRPr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10692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dirty="0">
                          <a:solidFill>
                            <a:schemeClr val="tx1"/>
                          </a:solidFill>
                        </a:rPr>
                        <a:t>Röda ramar måste se röda ut fysiskt om den här etiketten skrivs ut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endParaRPr lang="en-GB" sz="1000" b="0" dirty="0">
                        <a:solidFill>
                          <a:schemeClr val="accent4"/>
                        </a:solidFill>
                      </a:endParaRPr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000" b="0" dirty="0">
                          <a:solidFill>
                            <a:schemeClr val="accent4"/>
                          </a:solidFill>
                        </a:rPr>
                        <a:t>Inga</a:t>
                      </a:r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178856"/>
                  </a:ext>
                </a:extLst>
              </a:tr>
              <a:tr h="1800000">
                <a:tc>
                  <a:txBody>
                    <a:bodyPr/>
                    <a:lstStyle/>
                    <a:p>
                      <a:r>
                        <a:rPr lang="en-GB" sz="1000" b="0" dirty="0" err="1">
                          <a:solidFill>
                            <a:schemeClr val="accent4"/>
                          </a:solidFill>
                        </a:rPr>
                        <a:t>Verktyg</a:t>
                      </a:r>
                      <a:r>
                        <a:rPr lang="en-GB" sz="1000" b="0" dirty="0">
                          <a:solidFill>
                            <a:schemeClr val="accent4"/>
                          </a:solidFill>
                        </a:rPr>
                        <a:t> </a:t>
                      </a:r>
                      <a:r>
                        <a:rPr lang="en-GB" sz="1000" b="0" dirty="0" err="1">
                          <a:solidFill>
                            <a:schemeClr val="accent4"/>
                          </a:solidFill>
                        </a:rPr>
                        <a:t>i</a:t>
                      </a:r>
                      <a:r>
                        <a:rPr lang="en-GB" sz="1000" b="0" dirty="0">
                          <a:solidFill>
                            <a:schemeClr val="accent4"/>
                          </a:solidFill>
                        </a:rPr>
                        <a:t> Hilti-</a:t>
                      </a:r>
                      <a:r>
                        <a:rPr lang="en-GB" sz="1000" b="0" dirty="0" err="1">
                          <a:solidFill>
                            <a:schemeClr val="accent4"/>
                          </a:solidFill>
                        </a:rPr>
                        <a:t>väska</a:t>
                      </a:r>
                      <a:r>
                        <a:rPr lang="en-GB" sz="1000" b="0" dirty="0">
                          <a:solidFill>
                            <a:schemeClr val="accent4"/>
                          </a:solidFill>
                        </a:rPr>
                        <a:t>
</a:t>
                      </a:r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b="0" dirty="0">
                        <a:solidFill>
                          <a:schemeClr val="accent4"/>
                        </a:solidFill>
                      </a:endParaRPr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b="0" dirty="0">
                        <a:solidFill>
                          <a:schemeClr val="accent4"/>
                        </a:solidFill>
                      </a:endParaRPr>
                    </a:p>
                  </a:txBody>
                  <a:tcPr marT="45719" marB="45719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000" b="0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000" b="0" dirty="0">
                        <a:solidFill>
                          <a:schemeClr val="accent4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218350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6B81EE9B-C119-4FBD-89E0-E54D766E8630}"/>
              </a:ext>
            </a:extLst>
          </p:cNvPr>
          <p:cNvSpPr txBox="1"/>
          <p:nvPr/>
        </p:nvSpPr>
        <p:spPr>
          <a:xfrm>
            <a:off x="420435" y="826552"/>
            <a:ext cx="9850438" cy="116955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>
              <a:buClr>
                <a:schemeClr val="accent4">
                  <a:lumMod val="60000"/>
                  <a:lumOff val="40000"/>
                </a:schemeClr>
              </a:buClr>
            </a:pPr>
            <a:r>
              <a:rPr lang="sv-SE" sz="1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Gäller följande gas aktiverade fästverktyg</a:t>
            </a:r>
            <a:r>
              <a:rPr lang="en-GB" sz="1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:</a:t>
            </a:r>
          </a:p>
          <a:p>
            <a:pPr marL="285765" indent="-285765">
              <a:buClr>
                <a:schemeClr val="accent4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GX 120</a:t>
            </a:r>
          </a:p>
          <a:p>
            <a:pPr marL="285765" indent="-285765">
              <a:buClr>
                <a:schemeClr val="accent4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GX 120-ME</a:t>
            </a:r>
          </a:p>
          <a:p>
            <a:pPr marL="285765" indent="-285765">
              <a:buClr>
                <a:schemeClr val="accent4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GX 3</a:t>
            </a:r>
          </a:p>
          <a:p>
            <a:pPr marL="285765" indent="-285765">
              <a:buClr>
                <a:schemeClr val="accent4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GX 3-ME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DD9A55-06DF-43A6-8632-4CF310E2E701}"/>
              </a:ext>
            </a:extLst>
          </p:cNvPr>
          <p:cNvSpPr txBox="1"/>
          <p:nvPr/>
        </p:nvSpPr>
        <p:spPr>
          <a:xfrm>
            <a:off x="420435" y="2169508"/>
            <a:ext cx="4589171" cy="461921"/>
          </a:xfrm>
          <a:prstGeom prst="rect">
            <a:avLst/>
          </a:prstGeom>
          <a:solidFill>
            <a:schemeClr val="bg2"/>
          </a:solidFill>
          <a:ln w="28575">
            <a:solidFill>
              <a:schemeClr val="accent1"/>
            </a:solidFill>
          </a:ln>
        </p:spPr>
        <p:txBody>
          <a:bodyPr vert="horz" wrap="square" rtlCol="0">
            <a:spAutoFit/>
          </a:bodyPr>
          <a:lstStyle/>
          <a:p>
            <a:pPr>
              <a:buClr>
                <a:schemeClr val="accent4">
                  <a:lumMod val="60000"/>
                  <a:lumOff val="40000"/>
                </a:schemeClr>
              </a:buClr>
            </a:pPr>
            <a:r>
              <a:rPr lang="sv-SE" sz="120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För att etiketterna ska vara giltiga måste den röda ramen fysiskt se röd ut (färgskrivare krävs)</a:t>
            </a:r>
            <a:endParaRPr lang="en-GB" sz="120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19AD0D8-249C-45A4-99A5-1C37884E893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8123" y="5570044"/>
            <a:ext cx="915523" cy="89081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C8E445A-CF17-43EB-B778-A34CDB39D79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467" y="3589548"/>
            <a:ext cx="1076828" cy="833828"/>
          </a:xfrm>
          <a:prstGeom prst="rect">
            <a:avLst/>
          </a:prstGeom>
        </p:spPr>
      </p:pic>
      <p:pic>
        <p:nvPicPr>
          <p:cNvPr id="14" name="Graphic 13" descr="Arrow: Straight">
            <a:extLst>
              <a:ext uri="{FF2B5EF4-FFF2-40B4-BE49-F238E27FC236}">
                <a16:creationId xmlns:a16="http://schemas.microsoft.com/office/drawing/2014/main" id="{4971721B-979A-4131-8367-DDBC28663A3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0800000">
            <a:off x="3408625" y="5866426"/>
            <a:ext cx="360000" cy="248512"/>
          </a:xfrm>
          <a:prstGeom prst="rect">
            <a:avLst/>
          </a:prstGeom>
        </p:spPr>
      </p:pic>
      <p:pic>
        <p:nvPicPr>
          <p:cNvPr id="15" name="Graphic 14" descr="Arrow: Straight">
            <a:extLst>
              <a:ext uri="{FF2B5EF4-FFF2-40B4-BE49-F238E27FC236}">
                <a16:creationId xmlns:a16="http://schemas.microsoft.com/office/drawing/2014/main" id="{F76335E5-0247-4051-B899-F0B4407635A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0800000">
            <a:off x="3429485" y="3826868"/>
            <a:ext cx="360000" cy="24851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F526DEA-C0AC-4788-8411-F20F5AD977A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1193" y="3535382"/>
            <a:ext cx="1200000" cy="10800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2ACE89D-258A-4C5E-A1E1-730F614BF42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398" y="5450682"/>
            <a:ext cx="1200000" cy="10800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B99A930-8AFF-49DC-A932-6ADB0A80173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434" y="4620301"/>
            <a:ext cx="785404" cy="720000"/>
          </a:xfrm>
          <a:prstGeom prst="rect">
            <a:avLst/>
          </a:prstGeom>
        </p:spPr>
      </p:pic>
      <p:sp>
        <p:nvSpPr>
          <p:cNvPr id="17" name="TextBox 16">
            <a:hlinkClick r:id="rId12"/>
            <a:extLst>
              <a:ext uri="{FF2B5EF4-FFF2-40B4-BE49-F238E27FC236}">
                <a16:creationId xmlns:a16="http://schemas.microsoft.com/office/drawing/2014/main" id="{5E4F9387-2673-4D3B-A2DB-F4E764C250F1}"/>
              </a:ext>
            </a:extLst>
          </p:cNvPr>
          <p:cNvSpPr txBox="1"/>
          <p:nvPr/>
        </p:nvSpPr>
        <p:spPr>
          <a:xfrm>
            <a:off x="7403985" y="5331909"/>
            <a:ext cx="1964302" cy="22961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>
              <a:lnSpc>
                <a:spcPct val="107000"/>
              </a:lnSpc>
              <a:spcBef>
                <a:spcPts val="1000"/>
              </a:spcBef>
              <a:buClr>
                <a:schemeClr val="accent4">
                  <a:lumMod val="60000"/>
                  <a:lumOff val="40000"/>
                </a:schemeClr>
              </a:buClr>
            </a:pPr>
            <a:r>
              <a:rPr lang="sv-SE" sz="899" b="1" dirty="0">
                <a:latin typeface="Arial" panose="020B0604020202020204" pitchFamily="34" charset="0"/>
              </a:rPr>
              <a:t>Ladda ner &amp; Skriv ut etikett </a:t>
            </a:r>
            <a:r>
              <a:rPr lang="en-GB" sz="899" b="1" dirty="0">
                <a:solidFill>
                  <a:schemeClr val="accent1"/>
                </a:solidFill>
                <a:latin typeface="Arial" panose="020B0604020202020204" pitchFamily="34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70350295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5113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/%m/%Y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0&quot;/&gt;&lt;/m_mruColor&gt;&lt;m_eweekdayFirstOfWeek val=&quot;1&quot;/&gt;&lt;m_eweekdayFirstOfWorkweek val=&quot;2&quot;/&gt;&lt;m_eweekdayFirstOfWeekend val=&quot;7&quot;/&gt;&lt;/CPresentation&gt;&lt;/root&gt;"/>
  <p:tag name="MIO_CHANGETRACKING" val="true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56QM1MEQBGBfvqisdbRh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56QM1MEQBGBfvqisdbRh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EK" val="2239"/>
  <p:tag name="MIO_FALLBACK_LAYOUT" val="27"/>
  <p:tag name="MIO_SHOW_DATE" val="False"/>
  <p:tag name="MIO_SHOW_FOOTER" val="True"/>
  <p:tag name="MIO_SHOW_PAGENUMBER" val="True"/>
  <p:tag name="MIO_AVOID_BLANK_LAYOUT" val="True"/>
  <p:tag name="MIO_CD_LAYOUT_VALID_AREA" val="False"/>
  <p:tag name="MIO_NUMBER_OF_VALID_LAYOUTS" val="28"/>
  <p:tag name="MIO_HDS" val="True"/>
  <p:tag name="MIO_SKIPVERSION" val="01.01.0001 00:00:00"/>
  <p:tag name="MIO_EKGUID" val="6acabffb-130b-40f0-b278-c085f4ae0f7e"/>
  <p:tag name="MIO_UPDATE" val="True"/>
  <p:tag name="MIO_VERSION" val="30.03.2017 14:54:34"/>
  <p:tag name="MIO_DBID" val="FD168E44-D19A-49E0-8D8E-6CA0A525F0E0"/>
  <p:tag name="MIO_LASTDOWNLOADED" val="31.03.2017 10:23:38"/>
  <p:tag name="MIO_OBJECTNAME" val="Hilti Template 16:9"/>
  <p:tag name="MIO_CDID" val="451eeb19-c04f-4baa-b219-473a5b7aed7c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EK" val="2239"/>
  <p:tag name="MIO_FALLBACK_LAYOUT" val="27"/>
  <p:tag name="MIO_SHOW_DATE" val="False"/>
  <p:tag name="MIO_SHOW_FOOTER" val="True"/>
  <p:tag name="MIO_SHOW_PAGENUMBER" val="True"/>
  <p:tag name="MIO_AVOID_BLANK_LAYOUT" val="True"/>
  <p:tag name="MIO_CD_LAYOUT_VALID_AREA" val="False"/>
  <p:tag name="MIO_NUMBER_OF_VALID_LAYOUTS" val="28"/>
  <p:tag name="MIO_HDS" val="True"/>
  <p:tag name="MIO_SKIPVERSION" val="01.01.0001 00:00:00"/>
  <p:tag name="MIO_EKGUID" val="6acabffb-130b-40f0-b278-c085f4ae0f7e"/>
  <p:tag name="MIO_UPDATE" val="True"/>
  <p:tag name="MIO_VERSION" val="31.03.2017 07:17:32"/>
  <p:tag name="MIO_DBID" val="FD168E44-D19A-49E0-8D8E-6CA0A525F0E0"/>
  <p:tag name="MIO_LASTDOWNLOADED" val="05.04.2017 12:01:24"/>
  <p:tag name="MIO_OBJECTNAME" val="Hilti Template 16:9"/>
  <p:tag name="MIO_CDID" val="451eeb19-c04f-4baa-b219-473a5b7aed7c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56QM1MEQBGBfvqisdbRh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56QM1MEQBGBfvqisdbRhQ"/>
</p:tagLst>
</file>

<file path=ppt/theme/theme1.xml><?xml version="1.0" encoding="utf-8"?>
<a:theme xmlns:a="http://schemas.openxmlformats.org/drawingml/2006/main" name="1_HILTI Master 16:9">
  <a:themeElements>
    <a:clrScheme name="Hilti_Colors">
      <a:dk1>
        <a:sysClr val="windowText" lastClr="000000"/>
      </a:dk1>
      <a:lt1>
        <a:sysClr val="window" lastClr="FFFFFF"/>
      </a:lt1>
      <a:dk2>
        <a:srgbClr val="887F6E"/>
      </a:dk2>
      <a:lt2>
        <a:srgbClr val="D7CEBD"/>
      </a:lt2>
      <a:accent1>
        <a:srgbClr val="D2051E"/>
      </a:accent1>
      <a:accent2>
        <a:srgbClr val="D7CEBD"/>
      </a:accent2>
      <a:accent3>
        <a:srgbClr val="887F6E"/>
      </a:accent3>
      <a:accent4>
        <a:srgbClr val="524F53"/>
      </a:accent4>
      <a:accent5>
        <a:srgbClr val="671A3D"/>
      </a:accent5>
      <a:accent6>
        <a:srgbClr val="D7CEBD"/>
      </a:accent6>
      <a:hlink>
        <a:srgbClr val="000000"/>
      </a:hlink>
      <a:folHlink>
        <a:srgbClr val="000000"/>
      </a:folHlink>
    </a:clrScheme>
    <a:fontScheme name="Hilt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 rtl="0" eaLnBrk="1" fontAlgn="auto" hangingPunct="1">
          <a:lnSpc>
            <a:spcPct val="100000"/>
          </a:lnSpc>
          <a:spcBef>
            <a:spcPts val="0"/>
          </a:spcBef>
          <a:spcAft>
            <a:spcPts val="0"/>
          </a:spcAft>
          <a:defRPr sz="1600" b="0" i="0" u="none" baseline="0" dirty="0" smtClean="0">
            <a:solidFill>
              <a:srgbClr val="000000"/>
            </a:solidFill>
            <a:latin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vert="horz" wrap="square" rtlCol="0">
        <a:spAutoFit/>
      </a:bodyPr>
      <a:lstStyle>
        <a:defPPr marL="241200" indent="-241200" algn="l" rtl="0" eaLnBrk="1" fontAlgn="auto" hangingPunct="1">
          <a:lnSpc>
            <a:spcPct val="107000"/>
          </a:lnSpc>
          <a:spcBef>
            <a:spcPts val="1000"/>
          </a:spcBef>
          <a:spcAft>
            <a:spcPts val="0"/>
          </a:spcAft>
          <a:buClr>
            <a:schemeClr val="accent4">
              <a:lumMod val="60000"/>
              <a:lumOff val="40000"/>
            </a:schemeClr>
          </a:buClr>
          <a:buFont typeface="Arial" panose="020B0604020202020204" pitchFamily="34" charset="0"/>
          <a:buChar char="•"/>
          <a:defRPr sz="1800" b="0" i="0" u="none" baseline="0" dirty="0" smtClean="0">
            <a:solidFill>
              <a:srgbClr val="000000"/>
            </a:solidFill>
            <a:latin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8" id="{DDC76ED3-93A6-4217-8DD6-3A69CC79585C}" vid="{E65A49D9-A87E-465D-8B2E-B888F3E1B483}"/>
    </a:ext>
  </a:extLst>
</a:theme>
</file>

<file path=ppt/theme/theme2.xml><?xml version="1.0" encoding="utf-8"?>
<a:theme xmlns:a="http://schemas.openxmlformats.org/drawingml/2006/main" name="Larissa">
  <a:themeElements>
    <a:clrScheme name="Benutzerdefiniert 65">
      <a:dk1>
        <a:sysClr val="windowText" lastClr="000000"/>
      </a:dk1>
      <a:lt1>
        <a:sysClr val="window" lastClr="FFFFFF"/>
      </a:lt1>
      <a:dk2>
        <a:srgbClr val="005F96"/>
      </a:dk2>
      <a:lt2>
        <a:srgbClr val="4BACC6"/>
      </a:lt2>
      <a:accent1>
        <a:srgbClr val="D2051E"/>
      </a:accent1>
      <a:accent2>
        <a:srgbClr val="D7CEBD"/>
      </a:accent2>
      <a:accent3>
        <a:srgbClr val="887F6E"/>
      </a:accent3>
      <a:accent4>
        <a:srgbClr val="524F53"/>
      </a:accent4>
      <a:accent5>
        <a:srgbClr val="671A3D"/>
      </a:accent5>
      <a:accent6>
        <a:srgbClr val="E97300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Benutzerdefiniert 65">
      <a:dk1>
        <a:sysClr val="windowText" lastClr="000000"/>
      </a:dk1>
      <a:lt1>
        <a:sysClr val="window" lastClr="FFFFFF"/>
      </a:lt1>
      <a:dk2>
        <a:srgbClr val="005F96"/>
      </a:dk2>
      <a:lt2>
        <a:srgbClr val="4BACC6"/>
      </a:lt2>
      <a:accent1>
        <a:srgbClr val="D2051E"/>
      </a:accent1>
      <a:accent2>
        <a:srgbClr val="D7CEBD"/>
      </a:accent2>
      <a:accent3>
        <a:srgbClr val="887F6E"/>
      </a:accent3>
      <a:accent4>
        <a:srgbClr val="524F53"/>
      </a:accent4>
      <a:accent5>
        <a:srgbClr val="671A3D"/>
      </a:accent5>
      <a:accent6>
        <a:srgbClr val="E97300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Application xmlns="http://www.sap.com/cof/powerpoint/application">
  <Version>2</Version>
  <Revision>2.8.201.93748</Revision>
</Application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A806D93A30974FAAFFE4E2BA0CB591" ma:contentTypeVersion="14" ma:contentTypeDescription="Create a new document." ma:contentTypeScope="" ma:versionID="391ee12557586e588a7d929a28fcf00d">
  <xsd:schema xmlns:xsd="http://www.w3.org/2001/XMLSchema" xmlns:xs="http://www.w3.org/2001/XMLSchema" xmlns:p="http://schemas.microsoft.com/office/2006/metadata/properties" xmlns:ns3="a5b2d861-db21-46a0-94c6-6b33babae5d2" xmlns:ns4="b185fcee-ef40-415d-909f-5b9cf88737d1" targetNamespace="http://schemas.microsoft.com/office/2006/metadata/properties" ma:root="true" ma:fieldsID="774f9655eca25466a8cbcd3c0defb021" ns3:_="" ns4:_="">
    <xsd:import namespace="a5b2d861-db21-46a0-94c6-6b33babae5d2"/>
    <xsd:import namespace="b185fcee-ef40-415d-909f-5b9cf88737d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b2d861-db21-46a0-94c6-6b33babae5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85fcee-ef40-415d-909f-5b9cf88737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9C13C17-089F-4FD3-BAA0-A93CAE90F7D0}">
  <ds:schemaRefs>
    <ds:schemaRef ds:uri="http://www.sap.com/cof/powerpoint/application"/>
  </ds:schemaRefs>
</ds:datastoreItem>
</file>

<file path=customXml/itemProps2.xml><?xml version="1.0" encoding="utf-8"?>
<ds:datastoreItem xmlns:ds="http://schemas.openxmlformats.org/officeDocument/2006/customXml" ds:itemID="{B03847E8-4E12-44F7-9A1A-688A90B915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b2d861-db21-46a0-94c6-6b33babae5d2"/>
    <ds:schemaRef ds:uri="b185fcee-ef40-415d-909f-5b9cf88737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4A6DE80-59C7-4359-8F22-AE7F030F3EB9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76495F5D-79C7-4E59-B672-98D0D52E5223}">
  <ds:schemaRefs>
    <ds:schemaRef ds:uri="http://purl.org/dc/terms/"/>
    <ds:schemaRef ds:uri="http://schemas.openxmlformats.org/package/2006/metadata/core-properties"/>
    <ds:schemaRef ds:uri="b185fcee-ef40-415d-909f-5b9cf88737d1"/>
    <ds:schemaRef ds:uri="http://schemas.microsoft.com/office/2006/documentManagement/types"/>
    <ds:schemaRef ds:uri="http://schemas.microsoft.com/office/infopath/2007/PartnerControls"/>
    <ds:schemaRef ds:uri="a5b2d861-db21-46a0-94c6-6b33babae5d2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508</TotalTime>
  <Words>561</Words>
  <Application>Microsoft Office PowerPoint</Application>
  <PresentationFormat>Custom</PresentationFormat>
  <Paragraphs>68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1_HILTI Master 16:9</vt:lpstr>
      <vt:lpstr>think-cell Slide</vt:lpstr>
      <vt:lpstr>Instruktioner för transport av litium-batterier</vt:lpstr>
      <vt:lpstr>Litiumbatterier &lt;100 Wh
</vt:lpstr>
      <vt:lpstr>LithiumBatterier &gt;=100 Wh</vt:lpstr>
      <vt:lpstr>Litiummetallbatterier i gx-verktyg
</vt:lpstr>
    </vt:vector>
  </TitlesOfParts>
  <Company>Hilti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Saby, Juan-Pablo</dc:creator>
  <cp:lastModifiedBy>Loenqvist, Sanna</cp:lastModifiedBy>
  <cp:revision>53</cp:revision>
  <cp:lastPrinted>2016-11-23T08:25:33Z</cp:lastPrinted>
  <dcterms:created xsi:type="dcterms:W3CDTF">2018-12-14T08:50:03Z</dcterms:created>
  <dcterms:modified xsi:type="dcterms:W3CDTF">2023-05-31T11:42:19Z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0x01010019A806D93A30974FAAFFE4E2BA0CB591</vt:lpwstr>
  </property>
</Properties>
</file>